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21"/>
  </p:notesMasterIdLst>
  <p:sldIdLst>
    <p:sldId id="256" r:id="rId3"/>
    <p:sldId id="257" r:id="rId4"/>
    <p:sldId id="258" r:id="rId5"/>
    <p:sldId id="259" r:id="rId6"/>
    <p:sldId id="260" r:id="rId7"/>
    <p:sldId id="261" r:id="rId8"/>
    <p:sldId id="266" r:id="rId9"/>
    <p:sldId id="267" r:id="rId10"/>
    <p:sldId id="268" r:id="rId11"/>
    <p:sldId id="269" r:id="rId12"/>
    <p:sldId id="270" r:id="rId13"/>
    <p:sldId id="271" r:id="rId14"/>
    <p:sldId id="272" r:id="rId15"/>
    <p:sldId id="273" r:id="rId16"/>
    <p:sldId id="274" r:id="rId17"/>
    <p:sldId id="275" r:id="rId18"/>
    <p:sldId id="276" r:id="rId19"/>
    <p:sldId id="277" r:id="rId20"/>
  </p:sldIdLst>
  <p:sldSz cx="14630400" cy="8229600"/>
  <p:notesSz cx="8229600" cy="146304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Cambria Math" panose="02040503050406030204" pitchFamily="18"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44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378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19963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9079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7091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559909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23245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85367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45569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F0BF-12EA-4CB3-8E91-C31DC815AFC5}"/>
              </a:ext>
            </a:extLst>
          </p:cNvPr>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0CA07D-D9CB-4DBD-ADC3-8BBAF7967C45}"/>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34EAB3-D6CB-49D8-A286-9FA1BBA9AB4C}"/>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4C6A854A-7150-42C7-ACD6-0D4401549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6970B-F1F2-4050-B410-53C5CDD88513}"/>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1638921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7CFE3-4A4E-4BA2-8187-0E5471EA41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7C5751-EDE4-4803-9781-6555DFF33F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1A13C4-B3D6-42BB-A950-E3A4ACBCD6F7}"/>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79404638-A1ED-41E4-B923-01C7846C8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FBF7F-F092-4863-909D-F5E36D7CF2AC}"/>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4146915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D485-01DB-44AD-B8D3-847DD787E3BF}"/>
              </a:ext>
            </a:extLst>
          </p:cNvPr>
          <p:cNvSpPr>
            <a:spLocks noGrp="1"/>
          </p:cNvSpPr>
          <p:nvPr>
            <p:ph type="title"/>
          </p:nvPr>
        </p:nvSpPr>
        <p:spPr>
          <a:xfrm>
            <a:off x="998538" y="2051050"/>
            <a:ext cx="12619037" cy="34242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A8D7AE-5D59-4C98-BC4A-1389AA246B8D}"/>
              </a:ext>
            </a:extLst>
          </p:cNvPr>
          <p:cNvSpPr>
            <a:spLocks noGrp="1"/>
          </p:cNvSpPr>
          <p:nvPr>
            <p:ph type="body" idx="1"/>
          </p:nvPr>
        </p:nvSpPr>
        <p:spPr>
          <a:xfrm>
            <a:off x="998538" y="5507038"/>
            <a:ext cx="12619037" cy="18002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168B06-73C5-4E73-91A1-2FB4ED3554D7}"/>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7D3931DB-6D2E-4C6B-890D-14EAD5DC6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E6AB5-698C-47A3-930F-4AE578751B3E}"/>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506731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7E9E-F214-4A03-8439-8FDB62676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1BFCD-76C1-47DD-9D8E-C9245845B9EF}"/>
              </a:ext>
            </a:extLst>
          </p:cNvPr>
          <p:cNvSpPr>
            <a:spLocks noGrp="1"/>
          </p:cNvSpPr>
          <p:nvPr>
            <p:ph sz="half" idx="1"/>
          </p:nvPr>
        </p:nvSpPr>
        <p:spPr>
          <a:xfrm>
            <a:off x="1006475"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F1268A-13B5-4EE7-8BDF-FB87DDA14DE2}"/>
              </a:ext>
            </a:extLst>
          </p:cNvPr>
          <p:cNvSpPr>
            <a:spLocks noGrp="1"/>
          </p:cNvSpPr>
          <p:nvPr>
            <p:ph sz="half" idx="2"/>
          </p:nvPr>
        </p:nvSpPr>
        <p:spPr>
          <a:xfrm>
            <a:off x="7391400"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8DB65-9CAD-4C5F-8892-BAB15BC6741B}"/>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6" name="Footer Placeholder 5">
            <a:extLst>
              <a:ext uri="{FF2B5EF4-FFF2-40B4-BE49-F238E27FC236}">
                <a16:creationId xmlns:a16="http://schemas.microsoft.com/office/drawing/2014/main" id="{ACC2CB2E-E4D7-4DD1-84D1-6C85A366F2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CE5E76-32F9-46EE-BFA1-9AF2962E42FF}"/>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434908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7D3C-679B-456C-A514-7754FFC76C36}"/>
              </a:ext>
            </a:extLst>
          </p:cNvPr>
          <p:cNvSpPr>
            <a:spLocks noGrp="1"/>
          </p:cNvSpPr>
          <p:nvPr>
            <p:ph type="title"/>
          </p:nvPr>
        </p:nvSpPr>
        <p:spPr>
          <a:xfrm>
            <a:off x="1008063" y="438150"/>
            <a:ext cx="12619037" cy="1590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E3CC70-4526-459A-B0FC-59503EE30E11}"/>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EBB9F1-7A23-43CE-B961-CF42C6868F69}"/>
              </a:ext>
            </a:extLst>
          </p:cNvPr>
          <p:cNvSpPr>
            <a:spLocks noGrp="1"/>
          </p:cNvSpPr>
          <p:nvPr>
            <p:ph sz="half" idx="2"/>
          </p:nvPr>
        </p:nvSpPr>
        <p:spPr>
          <a:xfrm>
            <a:off x="1008063" y="3006725"/>
            <a:ext cx="6189662"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D807F8-07C5-44B4-A34B-6E8F0DD76CE0}"/>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DA997A-C680-47D2-9043-9DADD54DB422}"/>
              </a:ext>
            </a:extLst>
          </p:cNvPr>
          <p:cNvSpPr>
            <a:spLocks noGrp="1"/>
          </p:cNvSpPr>
          <p:nvPr>
            <p:ph sz="quarter" idx="4"/>
          </p:nvPr>
        </p:nvSpPr>
        <p:spPr>
          <a:xfrm>
            <a:off x="7407275" y="3006725"/>
            <a:ext cx="6219825"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6538C-1D08-4BD4-9A36-A77D463EC588}"/>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8" name="Footer Placeholder 7">
            <a:extLst>
              <a:ext uri="{FF2B5EF4-FFF2-40B4-BE49-F238E27FC236}">
                <a16:creationId xmlns:a16="http://schemas.microsoft.com/office/drawing/2014/main" id="{846C6B0C-DCE3-415D-9E8F-38ACA3FFE3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6C3CE4-C15F-486E-B62F-078189DB323D}"/>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4015139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A048-A5E1-4BC0-8AED-0FC856744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1A0100-85C9-4E35-9C8D-9EAF0555C6D2}"/>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4" name="Footer Placeholder 3">
            <a:extLst>
              <a:ext uri="{FF2B5EF4-FFF2-40B4-BE49-F238E27FC236}">
                <a16:creationId xmlns:a16="http://schemas.microsoft.com/office/drawing/2014/main" id="{3EDB29D0-CC6C-4547-94A7-747DA94AE2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161307-E6FA-460F-90AF-7B542F41192F}"/>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194331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D8334-6E93-4418-BD30-82526FC3844F}"/>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3" name="Footer Placeholder 2">
            <a:extLst>
              <a:ext uri="{FF2B5EF4-FFF2-40B4-BE49-F238E27FC236}">
                <a16:creationId xmlns:a16="http://schemas.microsoft.com/office/drawing/2014/main" id="{36A1E4C1-D443-4C00-A64A-C64F8CEFCC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796FF1-18EF-4525-80A0-F68DC397408C}"/>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441122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1949-9F2B-4F5D-B649-5B9DC4BC9A22}"/>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FC20E7-BFD6-4128-B260-98E48E52DBFA}"/>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4D4D64-B9BA-40C7-ABDE-C69F2E3382AB}"/>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28FDE-7B10-4B0C-80AF-41EED2DA5448}"/>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6" name="Footer Placeholder 5">
            <a:extLst>
              <a:ext uri="{FF2B5EF4-FFF2-40B4-BE49-F238E27FC236}">
                <a16:creationId xmlns:a16="http://schemas.microsoft.com/office/drawing/2014/main" id="{96F7ADE5-CC03-434C-8517-88B98494D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F1E9C-F962-4224-8BEE-CD28ED46EE94}"/>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2175719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D10B-1F89-49FE-9DCB-4520A5ED3020}"/>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C635A-CC9B-421C-8CBA-D21460C78AFD}"/>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550EF1-D85E-4FA7-B1CF-E0CDC83B2D37}"/>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9A7BA8-BAFE-4054-83E9-64221D8CC4E9}"/>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6" name="Footer Placeholder 5">
            <a:extLst>
              <a:ext uri="{FF2B5EF4-FFF2-40B4-BE49-F238E27FC236}">
                <a16:creationId xmlns:a16="http://schemas.microsoft.com/office/drawing/2014/main" id="{1DDDC001-0BC9-42DA-B689-CEBD43BD1F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48AFD-898E-4A35-80D1-AEC987F6077F}"/>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1860491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29CE-3ED9-40DE-AE08-35D5458947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63531F-4887-4901-A555-3552ABF3D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E76AD-39A8-4C4D-BA58-81BF272FFD88}"/>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FF719F56-00D2-44D2-98A4-97C6F4F7D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57986-CA73-4FA4-BC91-F73F40599F81}"/>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1047139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78EFA7-0B55-4503-8266-AC5E3473BB76}"/>
              </a:ext>
            </a:extLst>
          </p:cNvPr>
          <p:cNvSpPr>
            <a:spLocks noGrp="1"/>
          </p:cNvSpPr>
          <p:nvPr>
            <p:ph type="title" orient="vert"/>
          </p:nvPr>
        </p:nvSpPr>
        <p:spPr>
          <a:xfrm>
            <a:off x="10469563" y="438150"/>
            <a:ext cx="3154362" cy="69738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B8D88B-3A45-4C6A-B29E-06F1C34BDF7B}"/>
              </a:ext>
            </a:extLst>
          </p:cNvPr>
          <p:cNvSpPr>
            <a:spLocks noGrp="1"/>
          </p:cNvSpPr>
          <p:nvPr>
            <p:ph type="body" orient="vert" idx="1"/>
          </p:nvPr>
        </p:nvSpPr>
        <p:spPr>
          <a:xfrm>
            <a:off x="1006475" y="438150"/>
            <a:ext cx="9310688" cy="6973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0E278-ED26-43D6-8671-F945F20CD501}"/>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C3865CAC-50DD-452B-9E1C-CF09FDFCD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012CD-7A41-4F04-83D2-4318FD336EA5}"/>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076575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56268-4C0D-4402-A549-AAEDEC900925}"/>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73D8C5-6FBC-4272-AE27-95E219D25B6F}"/>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A8B83B-E23D-4C63-A671-77BE0FCFDC0A}"/>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defRPr>
            </a:lvl1p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28F70359-EC72-42DD-A059-8CE8D308E288}"/>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0E9356-8C4E-47AE-9C6E-A2D1612D2527}"/>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55299583-1272-4C84-B774-9D90BA6ACDEF}" type="slidenum">
              <a:rPr lang="en-US" smtClean="0"/>
              <a:t>‹#›</a:t>
            </a:fld>
            <a:endParaRPr lang="en-US"/>
          </a:p>
        </p:txBody>
      </p:sp>
    </p:spTree>
    <p:extLst>
      <p:ext uri="{BB962C8B-B14F-4D97-AF65-F5344CB8AC3E}">
        <p14:creationId xmlns:p14="http://schemas.microsoft.com/office/powerpoint/2010/main" val="772334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695960"/>
            <a:ext cx="5486400" cy="6837680"/>
          </a:xfrm>
          <a:prstGeom prst="rect">
            <a:avLst/>
          </a:prstGeom>
        </p:spPr>
      </p:pic>
      <p:sp>
        <p:nvSpPr>
          <p:cNvPr id="3" name="Text 0"/>
          <p:cNvSpPr/>
          <p:nvPr/>
        </p:nvSpPr>
        <p:spPr>
          <a:xfrm>
            <a:off x="793790" y="1595080"/>
            <a:ext cx="7556421" cy="2232779"/>
          </a:xfrm>
          <a:prstGeom prst="rect">
            <a:avLst/>
          </a:prstGeom>
          <a:noFill/>
          <a:ln/>
        </p:spPr>
        <p:txBody>
          <a:bodyPr wrap="square" lIns="0" tIns="0" rIns="0" bIns="0" rtlCol="0" anchor="t"/>
          <a:lstStyle/>
          <a:p>
            <a:pPr marL="0" indent="0">
              <a:lnSpc>
                <a:spcPts val="5850"/>
              </a:lnSpc>
              <a:buNone/>
            </a:pPr>
            <a:r>
              <a:rPr lang="en-US" sz="4650" b="1">
                <a:solidFill>
                  <a:srgbClr val="000000"/>
                </a:solidFill>
                <a:ea typeface="Petrona Bold" pitchFamily="34" charset="-122"/>
                <a:cs typeface="Petrona Bold" pitchFamily="34" charset="-120"/>
              </a:rPr>
              <a:t>CẢI THIỆN CHẤT LƯỢNG HÌNH ẢNH BẰNG KỸ THUẬT LỌC TRUNG BÌNH</a:t>
            </a:r>
            <a:endParaRPr lang="en-US" sz="4650" dirty="0"/>
          </a:p>
        </p:txBody>
      </p:sp>
      <p:sp>
        <p:nvSpPr>
          <p:cNvPr id="4" name="Text 1"/>
          <p:cNvSpPr/>
          <p:nvPr/>
        </p:nvSpPr>
        <p:spPr>
          <a:xfrm>
            <a:off x="793790" y="3940332"/>
            <a:ext cx="7556421" cy="1814513"/>
          </a:xfrm>
          <a:prstGeom prst="rect">
            <a:avLst/>
          </a:prstGeom>
          <a:noFill/>
          <a:ln/>
        </p:spPr>
        <p:txBody>
          <a:bodyPr wrap="square" lIns="0" tIns="0" rIns="0" bIns="0" rtlCol="0" anchor="t"/>
          <a:lstStyle/>
          <a:p>
            <a:pPr marL="0" indent="0">
              <a:lnSpc>
                <a:spcPts val="2850"/>
              </a:lnSpc>
              <a:buNone/>
            </a:pPr>
            <a:r>
              <a:rPr lang="vi-VN" sz="1750">
                <a:solidFill>
                  <a:srgbClr val="272525"/>
                </a:solidFill>
                <a:latin typeface="Calibri" panose="020F0502020204030204" pitchFamily="34" charset="0"/>
                <a:ea typeface="Calibri" panose="020F0502020204030204" pitchFamily="34" charset="0"/>
                <a:cs typeface="Calibri" panose="020F0502020204030204" pitchFamily="34" charset="0"/>
              </a:rPr>
              <a:t>Đồ án này tập trung nghiên cứu kỹ thuật lọc trung bình trong xử lý ảnh số, giúp cải thiện chất lượng hình ảnh bị nhiễu. Nội dung bao gồm giới thiệu về lọc trung bình, phân tích hiệu quả trên các loại nhiễu khác nhau và đánh giá kết quả bằng các chỉ số như PSNR và SSIM.</a:t>
            </a:r>
            <a:endParaRPr lang="en-US" sz="1750" dirty="0">
              <a:latin typeface="Calibri" panose="020F0502020204030204" pitchFamily="34" charset="0"/>
              <a:ea typeface="Calibri" panose="020F0502020204030204" pitchFamily="34" charset="0"/>
              <a:cs typeface="Calibri" panose="020F0502020204030204" pitchFamily="34" charset="0"/>
            </a:endParaRPr>
          </a:p>
        </p:txBody>
      </p:sp>
      <p:sp>
        <p:nvSpPr>
          <p:cNvPr id="5" name="Shape 2"/>
          <p:cNvSpPr/>
          <p:nvPr/>
        </p:nvSpPr>
        <p:spPr>
          <a:xfrm>
            <a:off x="793790" y="6254591"/>
            <a:ext cx="362903" cy="362903"/>
          </a:xfrm>
          <a:prstGeom prst="roundRect">
            <a:avLst>
              <a:gd name="adj" fmla="val 25194296"/>
            </a:avLst>
          </a:prstGeom>
          <a:noFill/>
          <a:ln w="7620">
            <a:solidFill>
              <a:srgbClr val="FFFFFF"/>
            </a:solidFill>
            <a:prstDash val="solid"/>
          </a:ln>
        </p:spPr>
      </p:sp>
      <p:sp>
        <p:nvSpPr>
          <p:cNvPr id="7" name="Text 3"/>
          <p:cNvSpPr/>
          <p:nvPr/>
        </p:nvSpPr>
        <p:spPr>
          <a:xfrm>
            <a:off x="793790" y="5844005"/>
            <a:ext cx="3144203" cy="1689635"/>
          </a:xfrm>
          <a:prstGeom prst="rect">
            <a:avLst/>
          </a:prstGeom>
          <a:noFill/>
          <a:ln/>
        </p:spPr>
        <p:txBody>
          <a:bodyPr wrap="none" lIns="0" tIns="0" rIns="0" bIns="0" rtlCol="0" anchor="b"/>
          <a:lstStyle/>
          <a:p>
            <a:pPr marL="0" indent="0" algn="l">
              <a:lnSpc>
                <a:spcPts val="3100"/>
              </a:lnSpc>
              <a:buNone/>
            </a:pPr>
            <a:r>
              <a:rPr lang="en-US" sz="2200" i="1">
                <a:solidFill>
                  <a:srgbClr val="272525"/>
                </a:solidFill>
                <a:ea typeface="Inter Bold" pitchFamily="34" charset="-122"/>
              </a:rPr>
              <a:t>Giảng viên hướng dẫn:</a:t>
            </a:r>
          </a:p>
          <a:p>
            <a:pPr marL="0" indent="0" algn="l">
              <a:lnSpc>
                <a:spcPts val="3100"/>
              </a:lnSpc>
              <a:buNone/>
            </a:pPr>
            <a:r>
              <a:rPr lang="en-US" sz="2200" b="1">
                <a:solidFill>
                  <a:srgbClr val="272525"/>
                </a:solidFill>
                <a:ea typeface="Inter Bold" pitchFamily="34" charset="-122"/>
              </a:rPr>
              <a:t>Nguyễn Mộng Hiền</a:t>
            </a:r>
          </a:p>
          <a:p>
            <a:pPr marL="0" indent="0" algn="l">
              <a:lnSpc>
                <a:spcPts val="3100"/>
              </a:lnSpc>
              <a:buNone/>
            </a:pPr>
            <a:r>
              <a:rPr lang="en-US" sz="2200" i="1">
                <a:solidFill>
                  <a:srgbClr val="272525"/>
                </a:solidFill>
                <a:ea typeface="Inter Bold" pitchFamily="34" charset="-122"/>
              </a:rPr>
              <a:t>Sinh viên thực hiện:</a:t>
            </a:r>
          </a:p>
          <a:p>
            <a:pPr marL="0" indent="0" algn="l">
              <a:lnSpc>
                <a:spcPts val="3100"/>
              </a:lnSpc>
              <a:buNone/>
            </a:pPr>
            <a:r>
              <a:rPr lang="en-US" sz="2200" b="1">
                <a:solidFill>
                  <a:srgbClr val="272525"/>
                </a:solidFill>
                <a:ea typeface="Inter Bold" pitchFamily="34" charset="-122"/>
              </a:rPr>
              <a:t>Nguyễn Thanh Hiếu</a:t>
            </a:r>
            <a:endParaRPr lang="en-US" sz="22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84011" y="819237"/>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GIAO DIỆN</a:t>
            </a:r>
            <a:endParaRPr lang="en-US" sz="395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pic>
        <p:nvPicPr>
          <p:cNvPr id="8" name="Picture 7">
            <a:extLst>
              <a:ext uri="{FF2B5EF4-FFF2-40B4-BE49-F238E27FC236}">
                <a16:creationId xmlns:a16="http://schemas.microsoft.com/office/drawing/2014/main" id="{4A888A1B-FB82-4074-B281-5ED8DCF248B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34340" y="1806810"/>
            <a:ext cx="8687608" cy="5690553"/>
          </a:xfrm>
          <a:prstGeom prst="rect">
            <a:avLst/>
          </a:prstGeom>
        </p:spPr>
      </p:pic>
      <p:sp>
        <p:nvSpPr>
          <p:cNvPr id="4" name="TextBox 3">
            <a:extLst>
              <a:ext uri="{FF2B5EF4-FFF2-40B4-BE49-F238E27FC236}">
                <a16:creationId xmlns:a16="http://schemas.microsoft.com/office/drawing/2014/main" id="{FBAC589B-55D5-4836-A25E-FC02C63BDBAE}"/>
              </a:ext>
            </a:extLst>
          </p:cNvPr>
          <p:cNvSpPr txBox="1"/>
          <p:nvPr/>
        </p:nvSpPr>
        <p:spPr>
          <a:xfrm>
            <a:off x="9532620" y="2015517"/>
            <a:ext cx="4663440" cy="5449056"/>
          </a:xfrm>
          <a:prstGeom prst="rect">
            <a:avLst/>
          </a:prstGeom>
          <a:noFill/>
        </p:spPr>
        <p:txBody>
          <a:bodyPr wrap="square" rtlCol="0">
            <a:spAutoFit/>
          </a:bodyPr>
          <a:lstStyle/>
          <a:p>
            <a:pPr algn="just">
              <a:lnSpc>
                <a:spcPct val="150000"/>
              </a:lnSpc>
            </a:pPr>
            <a:r>
              <a:rPr lang="vi-VN"/>
              <a:t>Chương trình được triển khai trên Google Colab, nền tảng lập trình trực tuyến hỗ trợ thực thi Python trực tiếp trên trình duyệt mà không cần cài đặt môi trường.</a:t>
            </a:r>
            <a:endParaRPr lang="en-US"/>
          </a:p>
          <a:p>
            <a:pPr algn="just">
              <a:lnSpc>
                <a:spcPct val="150000"/>
              </a:lnSpc>
            </a:pPr>
            <a:r>
              <a:rPr lang="vi-VN"/>
              <a:t>Giao diện gồm hai phần chính:</a:t>
            </a:r>
            <a:endParaRPr lang="en-US"/>
          </a:p>
          <a:p>
            <a:pPr marL="285750" indent="-285750" algn="just">
              <a:lnSpc>
                <a:spcPct val="150000"/>
              </a:lnSpc>
              <a:buFont typeface="Wingdings" panose="05000000000000000000" pitchFamily="2" charset="2"/>
              <a:buChar char="Ø"/>
            </a:pPr>
            <a:r>
              <a:rPr lang="vi-VN"/>
              <a:t>Cột bên trái: Mục lục giúp người dùng dễ dàng truy cập các chức năng như Lọc trung bình, PSNR, SSIM, với mỗi mục tương ứng một phần xử lý độc lập.</a:t>
            </a:r>
            <a:endParaRPr lang="en-US"/>
          </a:p>
          <a:p>
            <a:pPr marL="285750" indent="-285750" algn="just">
              <a:lnSpc>
                <a:spcPct val="150000"/>
              </a:lnSpc>
              <a:buFont typeface="Wingdings" panose="05000000000000000000" pitchFamily="2" charset="2"/>
              <a:buChar char="Ø"/>
            </a:pPr>
            <a:r>
              <a:rPr lang="vi-VN"/>
              <a:t>Phần hiển thị chính: Chứa nội dung mã lệnh và kết quả xử lý. Mỗi ô mã có nút Run (►), cho phép người dùng thực thi từng đoạn mã một cách dễ dàng.</a:t>
            </a:r>
            <a:endParaRPr lang="en-US"/>
          </a:p>
        </p:txBody>
      </p:sp>
    </p:spTree>
    <p:extLst>
      <p:ext uri="{BB962C8B-B14F-4D97-AF65-F5344CB8AC3E}">
        <p14:creationId xmlns:p14="http://schemas.microsoft.com/office/powerpoint/2010/main" val="359658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51351" y="811617"/>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LỌC TRUNG BÌNH HOẠT ĐỘNG NHƯ THẾ NÀO?</a:t>
            </a:r>
            <a:endParaRPr lang="en-US" sz="395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sp>
        <p:nvSpPr>
          <p:cNvPr id="4" name="TextBox 3">
            <a:extLst>
              <a:ext uri="{FF2B5EF4-FFF2-40B4-BE49-F238E27FC236}">
                <a16:creationId xmlns:a16="http://schemas.microsoft.com/office/drawing/2014/main" id="{FBAC589B-55D5-4836-A25E-FC02C63BDBAE}"/>
              </a:ext>
            </a:extLst>
          </p:cNvPr>
          <p:cNvSpPr txBox="1"/>
          <p:nvPr/>
        </p:nvSpPr>
        <p:spPr>
          <a:xfrm>
            <a:off x="541020" y="1977455"/>
            <a:ext cx="13655040" cy="5582619"/>
          </a:xfrm>
          <a:prstGeom prst="rect">
            <a:avLst/>
          </a:prstGeom>
          <a:noFill/>
        </p:spPr>
        <p:txBody>
          <a:bodyPr wrap="square" rtlCol="0" anchor="ctr">
            <a:spAutoFit/>
          </a:bodyPr>
          <a:lstStyle/>
          <a:p>
            <a:pPr algn="just">
              <a:lnSpc>
                <a:spcPct val="150000"/>
              </a:lnSpc>
            </a:pPr>
            <a:r>
              <a:rPr lang="vi-VN" sz="2000"/>
              <a:t>Trong đồ án, thuật toán lọc trung bình được triển khai thủ công mà không sử dụng thư viện xử lý ảnh sẵn có nhằm minh họa rõ nguyên lý hoạt động. Quá trình thực hiện gồm các bước sau:</a:t>
            </a:r>
            <a:endParaRPr lang="en-US" sz="2000"/>
          </a:p>
          <a:p>
            <a:pPr algn="just">
              <a:lnSpc>
                <a:spcPct val="150000"/>
              </a:lnSpc>
            </a:pPr>
            <a:r>
              <a:rPr lang="vi-VN" sz="2000"/>
              <a:t>🔹 Bước 1: Đọc và chuyển đổi ảnh</a:t>
            </a:r>
            <a:r>
              <a:rPr lang="en-US" sz="2000"/>
              <a:t>: </a:t>
            </a:r>
            <a:r>
              <a:rPr lang="vi-VN" sz="2000"/>
              <a:t>Người dùng tải ảnh đầu vào (màu/xám) có nhiễu.Nếu ảnh màu, chương trình tự động chuyển sang ảnh xám để tối ưu xử lý.Ảnh được lưu dưới dạng ma trận 2D chuẩn bị cho các bước tiếp theo.</a:t>
            </a:r>
            <a:endParaRPr lang="en-US" sz="2000"/>
          </a:p>
          <a:p>
            <a:pPr algn="just">
              <a:lnSpc>
                <a:spcPct val="150000"/>
              </a:lnSpc>
            </a:pPr>
            <a:r>
              <a:rPr lang="vi-VN" sz="2000"/>
              <a:t>🔹 Bước 2: Xây dựng hàm lọc trung bình &amp; Padding</a:t>
            </a:r>
            <a:r>
              <a:rPr lang="en-US" sz="2000"/>
              <a:t>: </a:t>
            </a:r>
            <a:r>
              <a:rPr lang="vi-VN" sz="2000"/>
              <a:t>Hàm lọc trung bình quét từng điểm ảnh trong ma trận.Ảnh được mở rộng (padding) để xử lý vùng biên, tránh mất thông tin.Padding thường có giá trị 0 để giữ ổn định dữ liệu.</a:t>
            </a:r>
            <a:endParaRPr lang="en-US" sz="2000"/>
          </a:p>
          <a:p>
            <a:pPr algn="just">
              <a:lnSpc>
                <a:spcPct val="150000"/>
              </a:lnSpc>
            </a:pPr>
            <a:r>
              <a:rPr lang="vi-VN" sz="2000"/>
              <a:t>🔹 Bước 3: Chọn kích thước mặt nạ &amp; áp dụng lọc</a:t>
            </a:r>
            <a:r>
              <a:rPr lang="en-US" sz="2000"/>
              <a:t>: </a:t>
            </a:r>
            <a:r>
              <a:rPr lang="vi-VN" sz="2000"/>
              <a:t>Người dùng chọn mặt nạ 3×3, 5×5 hoặc 7×7.Bộ lọc quét ảnh, thay mỗi điểm ảnh trung tâm bằng giá trị trung bình vùng lân cận.Mặt nạ nhỏ giữ chi tiết tốt hơn nhưng giảm nhiễu ít, mặt nạ lớn làm mịn tốt nhưng mất chi tiết nhỏ.</a:t>
            </a:r>
            <a:endParaRPr lang="en-US" sz="2000"/>
          </a:p>
          <a:p>
            <a:pPr algn="just">
              <a:lnSpc>
                <a:spcPct val="150000"/>
              </a:lnSpc>
            </a:pPr>
            <a:r>
              <a:rPr lang="vi-VN" sz="2000"/>
              <a:t>🔹 Bước 4: Hiển thị kết quả</a:t>
            </a:r>
            <a:r>
              <a:rPr lang="en-US" sz="2000"/>
              <a:t>: </a:t>
            </a:r>
            <a:r>
              <a:rPr lang="vi-VN" sz="2000"/>
              <a:t>Ảnh gốc và ảnh sau lọc được hiển thị song song bằng Matplotlib, giúp so sánh trực quan.</a:t>
            </a:r>
            <a:endParaRPr lang="en-US" sz="2000"/>
          </a:p>
          <a:p>
            <a:pPr algn="just">
              <a:lnSpc>
                <a:spcPct val="150000"/>
              </a:lnSpc>
            </a:pPr>
            <a:r>
              <a:rPr lang="vi-VN" sz="2000"/>
              <a:t>🔹 Bước 5: Lưu kết quả</a:t>
            </a:r>
            <a:r>
              <a:rPr lang="en-US" sz="2000"/>
              <a:t>: </a:t>
            </a:r>
            <a:r>
              <a:rPr lang="vi-VN" sz="2000"/>
              <a:t>Ảnh lọc được lưu lại, tên tệp chứa thông tin kích thước mặt nạ để dễ phân tích.Người dùng có thể tải ảnh kết quả về máy.</a:t>
            </a:r>
            <a:endParaRPr lang="en-US" sz="2000"/>
          </a:p>
        </p:txBody>
      </p:sp>
    </p:spTree>
    <p:extLst>
      <p:ext uri="{BB962C8B-B14F-4D97-AF65-F5344CB8AC3E}">
        <p14:creationId xmlns:p14="http://schemas.microsoft.com/office/powerpoint/2010/main" val="354151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51351" y="811617"/>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CHỈ SỐ PSNR (PEAK SIGNAL-TO-NOISE RATIO)</a:t>
            </a:r>
            <a:endParaRPr lang="en-US" sz="395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BAC589B-55D5-4836-A25E-FC02C63BDBAE}"/>
                  </a:ext>
                </a:extLst>
              </p:cNvPr>
              <p:cNvSpPr txBox="1"/>
              <p:nvPr/>
            </p:nvSpPr>
            <p:spPr>
              <a:xfrm>
                <a:off x="662940" y="1647993"/>
                <a:ext cx="13114828" cy="6205994"/>
              </a:xfrm>
              <a:prstGeom prst="rect">
                <a:avLst/>
              </a:prstGeom>
              <a:noFill/>
            </p:spPr>
            <p:txBody>
              <a:bodyPr wrap="square" rtlCol="0" anchor="ctr">
                <a:spAutoFit/>
              </a:bodyPr>
              <a:lstStyle/>
              <a:p>
                <a:pPr algn="just">
                  <a:lnSpc>
                    <a:spcPct val="150000"/>
                  </a:lnSpc>
                </a:pPr>
                <a:r>
                  <a:rPr lang="en-US" sz="2000"/>
                  <a:t>🔹 </a:t>
                </a:r>
                <a:r>
                  <a:rPr lang="vi-VN" sz="2000"/>
                  <a:t>Khái niệm</a:t>
                </a:r>
                <a:r>
                  <a:rPr lang="en-US" sz="2000"/>
                  <a:t>:</a:t>
                </a:r>
              </a:p>
              <a:p>
                <a:pPr algn="just">
                  <a:lnSpc>
                    <a:spcPct val="150000"/>
                  </a:lnSpc>
                </a:pPr>
                <a:r>
                  <a:rPr lang="vi-VN" sz="2000"/>
                  <a:t>PSNR (Peak Signal-to-Noise Ratio) đo lường sự khác biệt giữa ảnh gốc và ảnh đã xử lý, thường dùng trong xử lý ảnh &amp; video.</a:t>
                </a:r>
                <a:r>
                  <a:rPr lang="en-US" sz="2000"/>
                  <a:t> </a:t>
                </a:r>
                <a:r>
                  <a:rPr lang="vi-VN" sz="2000"/>
                  <a:t>PSNR được tính thông qua sai số toàn phương trung bình MSE (Mean Squared Error),</a:t>
                </a:r>
                <a:endParaRPr lang="en-US" sz="2000"/>
              </a:p>
              <a:p>
                <a:pPr algn="just">
                  <a:lnSpc>
                    <a:spcPct val="150000"/>
                  </a:lnSpc>
                </a:pPr>
                <a:r>
                  <a:rPr lang="en-US" sz="2000"/>
                  <a:t>🔹 </a:t>
                </a:r>
                <a:r>
                  <a:rPr lang="vi-VN" sz="2000"/>
                  <a:t>Công thức tính PSNR:</a:t>
                </a:r>
                <a:r>
                  <a:rPr lang="en-US" sz="2000"/>
                  <a:t> </a:t>
                </a:r>
                <a:endParaRPr lang="en-US" sz="2400" i="1">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Times New Roman" panose="02020603050405020304" pitchFamily="18" charset="0"/>
                          <a:cs typeface="Times New Roman" panose="02020603050405020304" pitchFamily="18" charset="0"/>
                        </a:rPr>
                        <m:t>𝑃𝑆𝑁𝑅</m:t>
                      </m:r>
                      <m:r>
                        <a:rPr lang="en-US" sz="2400" i="1" smtClean="0">
                          <a:effectLst/>
                          <a:latin typeface="Cambria Math" panose="02040503050406030204" pitchFamily="18" charset="0"/>
                          <a:ea typeface="Times New Roman" panose="02020603050405020304" pitchFamily="18" charset="0"/>
                          <a:cs typeface="Times New Roman" panose="02020603050405020304" pitchFamily="18" charset="0"/>
                        </a:rPr>
                        <m:t>=10∗</m:t>
                      </m:r>
                      <m:func>
                        <m:funcPr>
                          <m:ctrlPr>
                            <a:rPr lang="en-US" sz="2400" i="1">
                              <a:effectLst/>
                              <a:latin typeface="Cambria Math" panose="02040503050406030204" pitchFamily="18" charset="0"/>
                            </a:rPr>
                          </m:ctrlPr>
                        </m:funcPr>
                        <m:fName>
                          <m:sSub>
                            <m:sSubPr>
                              <m:ctrlPr>
                                <a:rPr lang="en-US" sz="2400" i="1">
                                  <a:effectLst/>
                                  <a:latin typeface="Cambria Math" panose="02040503050406030204" pitchFamily="18" charset="0"/>
                                </a:rPr>
                              </m:ctrlPr>
                            </m:sSubPr>
                            <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log</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m:t>
                              </m:r>
                            </m:sub>
                          </m:sSub>
                        </m:fName>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effectLst/>
                                  <a:latin typeface="Cambria Math" panose="02040503050406030204" pitchFamily="18" charset="0"/>
                                </a:rPr>
                              </m:ctrlPr>
                            </m:fPr>
                            <m:num>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𝑀𝐴𝑋</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𝐼</m:t>
                                  </m:r>
                                </m:sub>
                                <m: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𝑀𝑆𝐸</m:t>
                              </m:r>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lang="en-US" sz="2000"/>
              </a:p>
              <a:p>
                <a:pPr>
                  <a:lnSpc>
                    <a:spcPct val="150000"/>
                  </a:lnSpc>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𝑀𝑆𝐸</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den>
                      </m:f>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e>
                              <m:sSup>
                                <m:sSupPr>
                                  <m:ctrlPr>
                                    <a:rPr lang="en-US" sz="2000" i="1">
                                      <a:effectLst/>
                                      <a:latin typeface="Cambria Math" panose="02040503050406030204" pitchFamily="18" charset="0"/>
                                    </a:rPr>
                                  </m:ctrlPr>
                                </m:sSupPr>
                                <m:e>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𝐾</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e>
                      </m:nary>
                    </m:oMath>
                  </m:oMathPara>
                </a14:m>
                <a:endParaRPr lang="en-US" sz="2000"/>
              </a:p>
              <a:p>
                <a:pPr>
                  <a:lnSpc>
                    <a:spcPct val="150000"/>
                  </a:lnSpc>
                </a:pPr>
                <a:r>
                  <a:rPr lang="en-US" sz="2000"/>
                  <a:t>🔹 </a:t>
                </a:r>
                <a:r>
                  <a:rPr lang="vi-VN" sz="2000"/>
                  <a:t>Ý nghĩa của PSNR</a:t>
                </a:r>
                <a:endParaRPr lang="en-US" sz="2000"/>
              </a:p>
              <a:p>
                <a:pPr marL="342900" indent="-342900">
                  <a:lnSpc>
                    <a:spcPct val="150000"/>
                  </a:lnSpc>
                  <a:buFont typeface="Arial" panose="020B0604020202020204" pitchFamily="34" charset="0"/>
                  <a:buChar char="•"/>
                </a:pPr>
                <a:r>
                  <a:rPr lang="vi-VN" sz="2000"/>
                  <a:t>PSNR cao → Sai lệch nhỏ → Ảnh chất lượng tốt hơn.</a:t>
                </a:r>
                <a:endParaRPr lang="en-US" sz="2000"/>
              </a:p>
              <a:p>
                <a:pPr marL="342900" indent="-342900">
                  <a:lnSpc>
                    <a:spcPct val="150000"/>
                  </a:lnSpc>
                  <a:buFont typeface="Arial" panose="020B0604020202020204" pitchFamily="34" charset="0"/>
                  <a:buChar char="•"/>
                </a:pPr>
                <a:r>
                  <a:rPr lang="vi-VN" sz="2000"/>
                  <a:t>MSE = 0 (hai ảnh giống nhau hoàn toàn) → PSNR tiến đến vô hạn.</a:t>
                </a:r>
                <a:endParaRPr lang="en-US" sz="2000"/>
              </a:p>
              <a:p>
                <a:pPr marL="342900" indent="-342900">
                  <a:lnSpc>
                    <a:spcPct val="150000"/>
                  </a:lnSpc>
                  <a:buFont typeface="Arial" panose="020B0604020202020204" pitchFamily="34" charset="0"/>
                  <a:buChar char="•"/>
                </a:pPr>
                <a:r>
                  <a:rPr lang="vi-VN" sz="2000"/>
                  <a:t>PSNR dùng đơn vị dB, giúp đánh giá mức độ khác biệt ảnh trực quan.</a:t>
                </a:r>
                <a:endParaRPr lang="en-US" sz="2000"/>
              </a:p>
            </p:txBody>
          </p:sp>
        </mc:Choice>
        <mc:Fallback>
          <p:sp>
            <p:nvSpPr>
              <p:cNvPr id="4" name="TextBox 3">
                <a:extLst>
                  <a:ext uri="{FF2B5EF4-FFF2-40B4-BE49-F238E27FC236}">
                    <a16:creationId xmlns:a16="http://schemas.microsoft.com/office/drawing/2014/main" id="{FBAC589B-55D5-4836-A25E-FC02C63BDBAE}"/>
                  </a:ext>
                </a:extLst>
              </p:cNvPr>
              <p:cNvSpPr txBox="1">
                <a:spLocks noRot="1" noChangeAspect="1" noMove="1" noResize="1" noEditPoints="1" noAdjustHandles="1" noChangeArrowheads="1" noChangeShapeType="1" noTextEdit="1"/>
              </p:cNvSpPr>
              <p:nvPr/>
            </p:nvSpPr>
            <p:spPr>
              <a:xfrm>
                <a:off x="662940" y="1647993"/>
                <a:ext cx="13114828" cy="6205994"/>
              </a:xfrm>
              <a:prstGeom prst="rect">
                <a:avLst/>
              </a:prstGeom>
              <a:blipFill>
                <a:blip r:embed="rId3"/>
                <a:stretch>
                  <a:fillRect l="-511" r="-465" b="-1277"/>
                </a:stretch>
              </a:blipFill>
            </p:spPr>
            <p:txBody>
              <a:bodyPr/>
              <a:lstStyle/>
              <a:p>
                <a:r>
                  <a:rPr lang="en-US">
                    <a:noFill/>
                  </a:rPr>
                  <a:t> </a:t>
                </a:r>
              </a:p>
            </p:txBody>
          </p:sp>
        </mc:Fallback>
      </mc:AlternateContent>
    </p:spTree>
    <p:extLst>
      <p:ext uri="{BB962C8B-B14F-4D97-AF65-F5344CB8AC3E}">
        <p14:creationId xmlns:p14="http://schemas.microsoft.com/office/powerpoint/2010/main" val="25502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57600" y="823134"/>
            <a:ext cx="971023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CHỈ SỐ SSIM (STRUCTURAL SIMILARITY INDEX) </a:t>
            </a:r>
            <a:endParaRPr lang="en-US" sz="395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2007987-F780-4176-8C83-F9E3AFD5AAF6}"/>
                  </a:ext>
                </a:extLst>
              </p:cNvPr>
              <p:cNvSpPr txBox="1"/>
              <p:nvPr/>
            </p:nvSpPr>
            <p:spPr>
              <a:xfrm>
                <a:off x="891540" y="1836420"/>
                <a:ext cx="12970048" cy="6055376"/>
              </a:xfrm>
              <a:prstGeom prst="rect">
                <a:avLst/>
              </a:prstGeom>
              <a:noFill/>
            </p:spPr>
            <p:txBody>
              <a:bodyPr wrap="square" rtlCol="0">
                <a:spAutoFit/>
              </a:bodyPr>
              <a:lstStyle/>
              <a:p>
                <a:pPr>
                  <a:lnSpc>
                    <a:spcPct val="150000"/>
                  </a:lnSpc>
                </a:pPr>
                <a:r>
                  <a:rPr lang="en-US" sz="2000"/>
                  <a:t>🔹 </a:t>
                </a:r>
                <a:r>
                  <a:rPr lang="vi-VN" sz="2000"/>
                  <a:t>Khái niệm</a:t>
                </a:r>
                <a:r>
                  <a:rPr lang="en-US" sz="2000"/>
                  <a:t>: </a:t>
                </a:r>
                <a:r>
                  <a:rPr lang="vi-VN" sz="2000"/>
                  <a:t>SSIM (Structural Similarity Index) đo mức độ tương đồng giữa ảnh gốc và ảnh đã xử lý, dựa trên ba yếu tố chính:</a:t>
                </a:r>
                <a:endParaRPr lang="en-US" sz="2000"/>
              </a:p>
              <a:p>
                <a:pPr marL="342900" indent="-342900">
                  <a:lnSpc>
                    <a:spcPct val="150000"/>
                  </a:lnSpc>
                  <a:buFont typeface="Arial" panose="020B0604020202020204" pitchFamily="34" charset="0"/>
                  <a:buChar char="•"/>
                </a:pPr>
                <a:r>
                  <a:rPr lang="vi-VN" sz="2000"/>
                  <a:t>Độ chói (Luminance): Phản ánh mức độ sáng tối của ảnh.</a:t>
                </a:r>
                <a:endParaRPr lang="en-US" sz="2000"/>
              </a:p>
              <a:p>
                <a:pPr marL="342900" indent="-342900">
                  <a:lnSpc>
                    <a:spcPct val="150000"/>
                  </a:lnSpc>
                  <a:buFont typeface="Arial" panose="020B0604020202020204" pitchFamily="34" charset="0"/>
                  <a:buChar char="•"/>
                </a:pPr>
                <a:r>
                  <a:rPr lang="vi-VN" sz="2000"/>
                  <a:t>Tương phản (Contrast): Đo lường sự khác biệt giữa vùng sáng &amp; tối.</a:t>
                </a:r>
                <a:endParaRPr lang="en-US" sz="2000"/>
              </a:p>
              <a:p>
                <a:pPr marL="342900" indent="-342900">
                  <a:lnSpc>
                    <a:spcPct val="150000"/>
                  </a:lnSpc>
                  <a:buFont typeface="Arial" panose="020B0604020202020204" pitchFamily="34" charset="0"/>
                  <a:buChar char="•"/>
                </a:pPr>
                <a:r>
                  <a:rPr lang="vi-VN" sz="2000"/>
                  <a:t>Cấu trúc (Structure): Đánh giá cách duy trì chi tiết hình học sau xử lý.</a:t>
                </a:r>
                <a:endParaRPr lang="en-US" sz="2000"/>
              </a:p>
              <a:p>
                <a:pPr>
                  <a:lnSpc>
                    <a:spcPct val="150000"/>
                  </a:lnSpc>
                </a:pPr>
                <a:r>
                  <a:rPr lang="en-US" sz="2000"/>
                  <a:t>🔹 </a:t>
                </a:r>
                <a:r>
                  <a:rPr lang="vi-VN" sz="2000"/>
                  <a:t>Công thức tính</a:t>
                </a:r>
                <a:r>
                  <a:rPr lang="en-US" sz="2000"/>
                  <a:t>: </a:t>
                </a:r>
              </a:p>
              <a:p>
                <a:pPr>
                  <a:lnSpc>
                    <a:spcPct val="150000"/>
                  </a:lnSpc>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𝑆𝑆𝐼𝑀</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𝑥𝑦</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m:oMathPara>
                </a14:m>
                <a:endParaRPr lang="en-US" sz="2000"/>
              </a:p>
              <a:p>
                <a:pPr>
                  <a:lnSpc>
                    <a:spcPct val="150000"/>
                  </a:lnSpc>
                </a:pPr>
                <a:r>
                  <a:rPr lang="en-US" sz="2000"/>
                  <a:t>🔹 </a:t>
                </a:r>
                <a:r>
                  <a:rPr lang="vi-VN" sz="2000"/>
                  <a:t>Ý nghĩa của SSIM</a:t>
                </a:r>
                <a:endParaRPr lang="en-US" sz="2000"/>
              </a:p>
              <a:p>
                <a:pPr marL="342900" indent="-342900">
                  <a:lnSpc>
                    <a:spcPct val="150000"/>
                  </a:lnSpc>
                  <a:buFont typeface="Arial" panose="020B0604020202020204" pitchFamily="34" charset="0"/>
                  <a:buChar char="•"/>
                </a:pPr>
                <a:r>
                  <a:rPr lang="vi-VN" sz="2000"/>
                  <a:t>SSIM = 1 → Hai ảnh giống hệt nhau.</a:t>
                </a:r>
                <a:endParaRPr lang="en-US" sz="2000"/>
              </a:p>
              <a:p>
                <a:pPr marL="342900" indent="-342900">
                  <a:lnSpc>
                    <a:spcPct val="150000"/>
                  </a:lnSpc>
                  <a:buFont typeface="Arial" panose="020B0604020202020204" pitchFamily="34" charset="0"/>
                  <a:buChar char="•"/>
                </a:pPr>
                <a:r>
                  <a:rPr lang="vi-VN" sz="2000"/>
                  <a:t>SSIM gần 1 → Ảnh sau xử lý giữ lại nhiều chi tiết gốc.</a:t>
                </a:r>
                <a:endParaRPr lang="en-US" sz="2000"/>
              </a:p>
              <a:p>
                <a:pPr marL="342900" indent="-342900">
                  <a:lnSpc>
                    <a:spcPct val="150000"/>
                  </a:lnSpc>
                  <a:buFont typeface="Arial" panose="020B0604020202020204" pitchFamily="34" charset="0"/>
                  <a:buChar char="•"/>
                </a:pPr>
                <a:r>
                  <a:rPr lang="vi-VN" sz="2000"/>
                  <a:t>SSIM giảm → Chất lượng ảnh suy giảm, mất nhiều thông tin.</a:t>
                </a:r>
                <a:endParaRPr lang="en-US" sz="2000"/>
              </a:p>
              <a:p>
                <a:pPr marL="342900" indent="-342900">
                  <a:lnSpc>
                    <a:spcPct val="150000"/>
                  </a:lnSpc>
                  <a:buFont typeface="Arial" panose="020B0604020202020204" pitchFamily="34" charset="0"/>
                  <a:buChar char="•"/>
                </a:pPr>
                <a:r>
                  <a:rPr lang="vi-VN" sz="2000"/>
                  <a:t>SSIM có thể âm nếu ảnh bị biến dạng nghiêm trọng.</a:t>
                </a:r>
                <a:endParaRPr lang="en-US" sz="2000"/>
              </a:p>
            </p:txBody>
          </p:sp>
        </mc:Choice>
        <mc:Fallback>
          <p:sp>
            <p:nvSpPr>
              <p:cNvPr id="11" name="TextBox 10">
                <a:extLst>
                  <a:ext uri="{FF2B5EF4-FFF2-40B4-BE49-F238E27FC236}">
                    <a16:creationId xmlns:a16="http://schemas.microsoft.com/office/drawing/2014/main" id="{02007987-F780-4176-8C83-F9E3AFD5AAF6}"/>
                  </a:ext>
                </a:extLst>
              </p:cNvPr>
              <p:cNvSpPr txBox="1">
                <a:spLocks noRot="1" noChangeAspect="1" noMove="1" noResize="1" noEditPoints="1" noAdjustHandles="1" noChangeArrowheads="1" noChangeShapeType="1" noTextEdit="1"/>
              </p:cNvSpPr>
              <p:nvPr/>
            </p:nvSpPr>
            <p:spPr>
              <a:xfrm>
                <a:off x="891540" y="1836420"/>
                <a:ext cx="12970048" cy="6055376"/>
              </a:xfrm>
              <a:prstGeom prst="rect">
                <a:avLst/>
              </a:prstGeom>
              <a:blipFill>
                <a:blip r:embed="rId3"/>
                <a:stretch>
                  <a:fillRect l="-470" b="-704"/>
                </a:stretch>
              </a:blipFill>
            </p:spPr>
            <p:txBody>
              <a:bodyPr/>
              <a:lstStyle/>
              <a:p>
                <a:r>
                  <a:rPr lang="en-US">
                    <a:noFill/>
                  </a:rPr>
                  <a:t> </a:t>
                </a:r>
              </a:p>
            </p:txBody>
          </p:sp>
        </mc:Fallback>
      </mc:AlternateContent>
    </p:spTree>
    <p:extLst>
      <p:ext uri="{BB962C8B-B14F-4D97-AF65-F5344CB8AC3E}">
        <p14:creationId xmlns:p14="http://schemas.microsoft.com/office/powerpoint/2010/main" val="668382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CHÂN DUNG BỊ NHIỄU GAUSSIAN NHẸ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tretch>
            <a:fillRect/>
          </a:stretch>
        </p:blipFill>
        <p:spPr>
          <a:xfrm>
            <a:off x="1044575" y="3118485"/>
            <a:ext cx="6232525" cy="3162773"/>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tretch>
            <a:fillRect/>
          </a:stretch>
        </p:blipFill>
        <p:spPr>
          <a:xfrm>
            <a:off x="7901940" y="3118485"/>
            <a:ext cx="6232525" cy="3162773"/>
          </a:xfrm>
        </p:spPr>
      </p:pic>
      <p:sp>
        <p:nvSpPr>
          <p:cNvPr id="20" name="TextBox 19">
            <a:extLst>
              <a:ext uri="{FF2B5EF4-FFF2-40B4-BE49-F238E27FC236}">
                <a16:creationId xmlns:a16="http://schemas.microsoft.com/office/drawing/2014/main" id="{3BBAE4C0-1873-4E98-A43E-52AC4DF7325F}"/>
              </a:ext>
            </a:extLst>
          </p:cNvPr>
          <p:cNvSpPr txBox="1"/>
          <p:nvPr/>
        </p:nvSpPr>
        <p:spPr>
          <a:xfrm>
            <a:off x="1006475" y="2165985"/>
            <a:ext cx="13181965" cy="646331"/>
          </a:xfrm>
          <a:prstGeom prst="rect">
            <a:avLst/>
          </a:prstGeom>
          <a:noFill/>
        </p:spPr>
        <p:txBody>
          <a:bodyPr wrap="square">
            <a:spAutoFit/>
          </a:bodyPr>
          <a:lstStyle/>
          <a:p>
            <a:r>
              <a:rPr lang="vi-VN"/>
              <a:t>Ảnh chân dung được thêm nhiễu </a:t>
            </a:r>
            <a:r>
              <a:rPr lang="vi-VN" b="1"/>
              <a:t>Gaussian</a:t>
            </a:r>
            <a:r>
              <a:rPr lang="vi-VN"/>
              <a:t> (độ lệch chuẩn </a:t>
            </a:r>
            <a:r>
              <a:rPr lang="vi-VN" b="1"/>
              <a:t>std = 12</a:t>
            </a:r>
            <a:r>
              <a:rPr lang="vi-VN"/>
              <a:t>), mô phỏng nhiễu do quá trình </a:t>
            </a:r>
            <a:r>
              <a:rPr lang="vi-VN" b="1"/>
              <a:t>chụp ảnh</a:t>
            </a:r>
            <a:r>
              <a:rPr lang="vi-VN"/>
              <a:t> hoặc </a:t>
            </a:r>
            <a:r>
              <a:rPr lang="vi-VN" b="1"/>
              <a:t>truyền tải dữ liệu</a:t>
            </a:r>
            <a:r>
              <a:rPr lang="vi-VN"/>
              <a:t>. Ảnh gốc không nhiễu được dùng làm tham chiếu để đánh giá mức độ cải thiện sau xử lý.</a:t>
            </a:r>
            <a:endParaRPr lang="en-US"/>
          </a:p>
        </p:txBody>
      </p:sp>
      <p:sp>
        <p:nvSpPr>
          <p:cNvPr id="22" name="TextBox 21">
            <a:extLst>
              <a:ext uri="{FF2B5EF4-FFF2-40B4-BE49-F238E27FC236}">
                <a16:creationId xmlns:a16="http://schemas.microsoft.com/office/drawing/2014/main" id="{4D87C118-4198-4E53-8EF1-14FEA972C76C}"/>
              </a:ext>
            </a:extLst>
          </p:cNvPr>
          <p:cNvSpPr txBox="1"/>
          <p:nvPr/>
        </p:nvSpPr>
        <p:spPr>
          <a:xfrm>
            <a:off x="1044575" y="6488367"/>
            <a:ext cx="6232525" cy="646331"/>
          </a:xfrm>
          <a:prstGeom prst="rect">
            <a:avLst/>
          </a:prstGeom>
          <a:noFill/>
        </p:spPr>
        <p:txBody>
          <a:bodyPr wrap="square">
            <a:spAutoFit/>
          </a:bodyPr>
          <a:lstStyle/>
          <a:p>
            <a:pPr algn="just"/>
            <a:r>
              <a:rPr lang="vi-VN"/>
              <a:t>Mặt nạ 3×3 Giữ được các chi tiết nhỏ (tóc, viền áo), nhưng giảm nhiễu chỉ ở mức trung bình.</a:t>
            </a:r>
            <a:endParaRPr lang="en-US"/>
          </a:p>
        </p:txBody>
      </p:sp>
      <p:sp>
        <p:nvSpPr>
          <p:cNvPr id="24" name="TextBox 23">
            <a:extLst>
              <a:ext uri="{FF2B5EF4-FFF2-40B4-BE49-F238E27FC236}">
                <a16:creationId xmlns:a16="http://schemas.microsoft.com/office/drawing/2014/main" id="{39576E11-689E-4160-9316-90B8853CE038}"/>
              </a:ext>
            </a:extLst>
          </p:cNvPr>
          <p:cNvSpPr txBox="1"/>
          <p:nvPr/>
        </p:nvSpPr>
        <p:spPr>
          <a:xfrm>
            <a:off x="7901939" y="6488366"/>
            <a:ext cx="6232525" cy="646331"/>
          </a:xfrm>
          <a:prstGeom prst="rect">
            <a:avLst/>
          </a:prstGeom>
          <a:noFill/>
        </p:spPr>
        <p:txBody>
          <a:bodyPr wrap="square">
            <a:spAutoFit/>
          </a:bodyPr>
          <a:lstStyle/>
          <a:p>
            <a:r>
              <a:rPr lang="vi-VN"/>
              <a:t>Mặt nạ 5×5 Giảm nhiễu tốt hơn, làm mịn vùng nền và da mặt, nhưng mất một số chi tiết nhỏ.</a:t>
            </a:r>
            <a:endParaRPr lang="en-US"/>
          </a:p>
        </p:txBody>
      </p:sp>
    </p:spTree>
    <p:extLst>
      <p:ext uri="{BB962C8B-B14F-4D97-AF65-F5344CB8AC3E}">
        <p14:creationId xmlns:p14="http://schemas.microsoft.com/office/powerpoint/2010/main" val="388613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CHÂN DUNG BỊ NHIỄU GAUSSIAN NHẸ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978666" y="2699918"/>
            <a:ext cx="6227182" cy="3162773"/>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612287" y="2636520"/>
            <a:ext cx="6682197" cy="3226171"/>
          </a:xfrm>
        </p:spPr>
      </p:pic>
      <p:sp>
        <p:nvSpPr>
          <p:cNvPr id="22" name="TextBox 21">
            <a:extLst>
              <a:ext uri="{FF2B5EF4-FFF2-40B4-BE49-F238E27FC236}">
                <a16:creationId xmlns:a16="http://schemas.microsoft.com/office/drawing/2014/main" id="{4D87C118-4198-4E53-8EF1-14FEA972C76C}"/>
              </a:ext>
            </a:extLst>
          </p:cNvPr>
          <p:cNvSpPr txBox="1"/>
          <p:nvPr/>
        </p:nvSpPr>
        <p:spPr>
          <a:xfrm>
            <a:off x="1082675" y="6069800"/>
            <a:ext cx="6232525" cy="646331"/>
          </a:xfrm>
          <a:prstGeom prst="rect">
            <a:avLst/>
          </a:prstGeom>
          <a:noFill/>
        </p:spPr>
        <p:txBody>
          <a:bodyPr wrap="square">
            <a:spAutoFit/>
          </a:bodyPr>
          <a:lstStyle/>
          <a:p>
            <a:pPr algn="just"/>
            <a:r>
              <a:rPr lang="vi-VN"/>
              <a:t>Mặt nạ 7×7 Giảm nhiễu mạnh nhất, nhưng làm mờ đáng kể các chi tiết nhỏ (tóc, lông mày, viền áo).</a:t>
            </a:r>
            <a:endParaRPr lang="en-US"/>
          </a:p>
        </p:txBody>
      </p:sp>
      <p:sp>
        <p:nvSpPr>
          <p:cNvPr id="24" name="TextBox 23">
            <a:extLst>
              <a:ext uri="{FF2B5EF4-FFF2-40B4-BE49-F238E27FC236}">
                <a16:creationId xmlns:a16="http://schemas.microsoft.com/office/drawing/2014/main" id="{39576E11-689E-4160-9316-90B8853CE038}"/>
              </a:ext>
            </a:extLst>
          </p:cNvPr>
          <p:cNvSpPr txBox="1"/>
          <p:nvPr/>
        </p:nvSpPr>
        <p:spPr>
          <a:xfrm>
            <a:off x="7837122" y="6008840"/>
            <a:ext cx="6232525" cy="646331"/>
          </a:xfrm>
          <a:prstGeom prst="rect">
            <a:avLst/>
          </a:prstGeom>
          <a:noFill/>
        </p:spPr>
        <p:txBody>
          <a:bodyPr wrap="square">
            <a:spAutoFit/>
          </a:bodyPr>
          <a:lstStyle/>
          <a:p>
            <a:pPr algn="just"/>
            <a:r>
              <a:rPr lang="en-US">
                <a:latin typeface="Arial" panose="020B0604020202020204" pitchFamily="34" charset="0"/>
                <a:cs typeface="Arial" panose="020B0604020202020204" pitchFamily="34" charset="0"/>
              </a:rPr>
              <a:t>Ảnh gốc dung làm tham chiếu và ảnh bị thêm nhiễu Gaussian với độ lệch chuẩn (std=12)</a:t>
            </a:r>
          </a:p>
        </p:txBody>
      </p:sp>
    </p:spTree>
    <p:extLst>
      <p:ext uri="{BB962C8B-B14F-4D97-AF65-F5344CB8AC3E}">
        <p14:creationId xmlns:p14="http://schemas.microsoft.com/office/powerpoint/2010/main" val="162200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CHÂN DUNG BỊ NHIỄU GAUSSIAN NẶNG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1044575" y="3185285"/>
            <a:ext cx="6232525" cy="3029173"/>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901940" y="3181498"/>
            <a:ext cx="6232525" cy="3036746"/>
          </a:xfrm>
        </p:spPr>
      </p:pic>
      <p:sp>
        <p:nvSpPr>
          <p:cNvPr id="20" name="TextBox 19">
            <a:extLst>
              <a:ext uri="{FF2B5EF4-FFF2-40B4-BE49-F238E27FC236}">
                <a16:creationId xmlns:a16="http://schemas.microsoft.com/office/drawing/2014/main" id="{3BBAE4C0-1873-4E98-A43E-52AC4DF7325F}"/>
              </a:ext>
            </a:extLst>
          </p:cNvPr>
          <p:cNvSpPr txBox="1"/>
          <p:nvPr/>
        </p:nvSpPr>
        <p:spPr>
          <a:xfrm>
            <a:off x="1006475" y="2165985"/>
            <a:ext cx="13181965" cy="646331"/>
          </a:xfrm>
          <a:prstGeom prst="rect">
            <a:avLst/>
          </a:prstGeom>
          <a:noFill/>
        </p:spPr>
        <p:txBody>
          <a:bodyPr wrap="square">
            <a:spAutoFit/>
          </a:bodyPr>
          <a:lstStyle/>
          <a:p>
            <a:r>
              <a:rPr lang="vi-VN"/>
              <a:t>Thí nghiệm thực hiện trên cùng ảnh gốc, nhưng tăng nhiễu Gaussian với độ lệch chuẩn std = 24 (gấp đôi so với std = 12). Mức nhiễu cao khiến biến động giá trị điểm ảnh lớn hơn, làm giảm đáng kể chất lượng ảnh gốc.</a:t>
            </a:r>
            <a:endParaRPr lang="en-US"/>
          </a:p>
        </p:txBody>
      </p:sp>
      <p:sp>
        <p:nvSpPr>
          <p:cNvPr id="22" name="TextBox 21">
            <a:extLst>
              <a:ext uri="{FF2B5EF4-FFF2-40B4-BE49-F238E27FC236}">
                <a16:creationId xmlns:a16="http://schemas.microsoft.com/office/drawing/2014/main" id="{4D87C118-4198-4E53-8EF1-14FEA972C76C}"/>
              </a:ext>
            </a:extLst>
          </p:cNvPr>
          <p:cNvSpPr txBox="1"/>
          <p:nvPr/>
        </p:nvSpPr>
        <p:spPr>
          <a:xfrm>
            <a:off x="1044575" y="6488367"/>
            <a:ext cx="6232525" cy="646331"/>
          </a:xfrm>
          <a:prstGeom prst="rect">
            <a:avLst/>
          </a:prstGeom>
          <a:noFill/>
        </p:spPr>
        <p:txBody>
          <a:bodyPr wrap="square">
            <a:spAutoFit/>
          </a:bodyPr>
          <a:lstStyle/>
          <a:p>
            <a:pPr algn="just"/>
            <a:r>
              <a:rPr lang="vi-VN"/>
              <a:t>Mặt nạ 3×3 Giữ chi tiết nhưng giảm nhiễu kém, không hiệu quả với nhiễu cao.</a:t>
            </a:r>
            <a:endParaRPr lang="en-US"/>
          </a:p>
        </p:txBody>
      </p:sp>
      <p:sp>
        <p:nvSpPr>
          <p:cNvPr id="24" name="TextBox 23">
            <a:extLst>
              <a:ext uri="{FF2B5EF4-FFF2-40B4-BE49-F238E27FC236}">
                <a16:creationId xmlns:a16="http://schemas.microsoft.com/office/drawing/2014/main" id="{39576E11-689E-4160-9316-90B8853CE038}"/>
              </a:ext>
            </a:extLst>
          </p:cNvPr>
          <p:cNvSpPr txBox="1"/>
          <p:nvPr/>
        </p:nvSpPr>
        <p:spPr>
          <a:xfrm>
            <a:off x="7901939" y="6488366"/>
            <a:ext cx="6232525" cy="923330"/>
          </a:xfrm>
          <a:prstGeom prst="rect">
            <a:avLst/>
          </a:prstGeom>
          <a:noFill/>
        </p:spPr>
        <p:txBody>
          <a:bodyPr wrap="square">
            <a:spAutoFit/>
          </a:bodyPr>
          <a:lstStyle/>
          <a:p>
            <a:r>
              <a:rPr lang="vi-VN"/>
              <a:t>Mặt nạ 5×5 Cân bằng giữa giảm nhiễu và bảo toàn chi tiết, giúp loại bỏ nhiễu đáng kể mà vẫn giữ được đường biên rõ ràng.</a:t>
            </a:r>
            <a:endParaRPr lang="en-US"/>
          </a:p>
        </p:txBody>
      </p:sp>
    </p:spTree>
    <p:extLst>
      <p:ext uri="{BB962C8B-B14F-4D97-AF65-F5344CB8AC3E}">
        <p14:creationId xmlns:p14="http://schemas.microsoft.com/office/powerpoint/2010/main" val="4167480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CHÂN DUNG BỊ NHIỄU GAUSSIAN NẶNG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978666" y="2768016"/>
            <a:ext cx="6227182" cy="3026576"/>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617784" y="2636520"/>
            <a:ext cx="6671203" cy="3226171"/>
          </a:xfrm>
        </p:spPr>
      </p:pic>
      <p:sp>
        <p:nvSpPr>
          <p:cNvPr id="22" name="TextBox 21">
            <a:extLst>
              <a:ext uri="{FF2B5EF4-FFF2-40B4-BE49-F238E27FC236}">
                <a16:creationId xmlns:a16="http://schemas.microsoft.com/office/drawing/2014/main" id="{4D87C118-4198-4E53-8EF1-14FEA972C76C}"/>
              </a:ext>
            </a:extLst>
          </p:cNvPr>
          <p:cNvSpPr txBox="1"/>
          <p:nvPr/>
        </p:nvSpPr>
        <p:spPr>
          <a:xfrm>
            <a:off x="1082675" y="6069800"/>
            <a:ext cx="6232525" cy="646331"/>
          </a:xfrm>
          <a:prstGeom prst="rect">
            <a:avLst/>
          </a:prstGeom>
          <a:noFill/>
        </p:spPr>
        <p:txBody>
          <a:bodyPr wrap="square">
            <a:spAutoFit/>
          </a:bodyPr>
          <a:lstStyle/>
          <a:p>
            <a:pPr algn="just"/>
            <a:r>
              <a:rPr lang="vi-VN"/>
              <a:t>Mặt nạ 7×7 Làm mịn mạnh nhưng làm mờ nhiều chi tiết nhỏ (tóc, viền áo).</a:t>
            </a:r>
            <a:endParaRPr lang="en-US"/>
          </a:p>
        </p:txBody>
      </p:sp>
      <p:sp>
        <p:nvSpPr>
          <p:cNvPr id="24" name="TextBox 23">
            <a:extLst>
              <a:ext uri="{FF2B5EF4-FFF2-40B4-BE49-F238E27FC236}">
                <a16:creationId xmlns:a16="http://schemas.microsoft.com/office/drawing/2014/main" id="{39576E11-689E-4160-9316-90B8853CE038}"/>
              </a:ext>
            </a:extLst>
          </p:cNvPr>
          <p:cNvSpPr txBox="1"/>
          <p:nvPr/>
        </p:nvSpPr>
        <p:spPr>
          <a:xfrm>
            <a:off x="7837122" y="6008840"/>
            <a:ext cx="6232525" cy="646331"/>
          </a:xfrm>
          <a:prstGeom prst="rect">
            <a:avLst/>
          </a:prstGeom>
          <a:noFill/>
        </p:spPr>
        <p:txBody>
          <a:bodyPr wrap="square">
            <a:spAutoFit/>
          </a:bodyPr>
          <a:lstStyle/>
          <a:p>
            <a:pPr algn="just"/>
            <a:r>
              <a:rPr lang="en-US">
                <a:latin typeface="Arial" panose="020B0604020202020204" pitchFamily="34" charset="0"/>
                <a:cs typeface="Arial" panose="020B0604020202020204" pitchFamily="34" charset="0"/>
              </a:rPr>
              <a:t>Ảnh gốc dung làm tham chiếu và ảnh bị thêm nhiễu Gaussian với độ lệch chuẩn (std=24)</a:t>
            </a:r>
          </a:p>
        </p:txBody>
      </p:sp>
    </p:spTree>
    <p:extLst>
      <p:ext uri="{BB962C8B-B14F-4D97-AF65-F5344CB8AC3E}">
        <p14:creationId xmlns:p14="http://schemas.microsoft.com/office/powerpoint/2010/main" val="1666988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D313-FCED-41BC-B6D1-201456E7F798}"/>
              </a:ext>
            </a:extLst>
          </p:cNvPr>
          <p:cNvSpPr>
            <a:spLocks noGrp="1"/>
          </p:cNvSpPr>
          <p:nvPr>
            <p:ph type="title"/>
          </p:nvPr>
        </p:nvSpPr>
        <p:spPr>
          <a:xfrm>
            <a:off x="1008063" y="438150"/>
            <a:ext cx="12619037" cy="1259523"/>
          </a:xfrm>
        </p:spPr>
        <p:txBody>
          <a:bodyPr/>
          <a:lstStyle/>
          <a:p>
            <a:pPr algn="ctr"/>
            <a:r>
              <a:rPr lang="en-US" b="1">
                <a:latin typeface="+mn-lt"/>
              </a:rPr>
              <a:t>ĐÁNH GIÁ QUA CHỈ SỐ PSNR</a:t>
            </a:r>
          </a:p>
        </p:txBody>
      </p:sp>
      <p:sp>
        <p:nvSpPr>
          <p:cNvPr id="17" name="Text Placeholder 16">
            <a:extLst>
              <a:ext uri="{FF2B5EF4-FFF2-40B4-BE49-F238E27FC236}">
                <a16:creationId xmlns:a16="http://schemas.microsoft.com/office/drawing/2014/main" id="{1361011E-D0A4-4F8A-A0E5-201981848601}"/>
              </a:ext>
            </a:extLst>
          </p:cNvPr>
          <p:cNvSpPr>
            <a:spLocks noGrp="1"/>
          </p:cNvSpPr>
          <p:nvPr>
            <p:ph type="body" idx="1"/>
          </p:nvPr>
        </p:nvSpPr>
        <p:spPr>
          <a:xfrm>
            <a:off x="1187449" y="2017713"/>
            <a:ext cx="6219825" cy="989012"/>
          </a:xfrm>
        </p:spPr>
        <p:txBody>
          <a:bodyPr/>
          <a:lstStyle/>
          <a:p>
            <a:pPr algn="ctr"/>
            <a:r>
              <a:rPr lang="en-US"/>
              <a:t>Kết quả PSNR của ảnh chân dung nhiễu Gaussian nhẹ</a:t>
            </a:r>
          </a:p>
        </p:txBody>
      </p:sp>
      <p:graphicFrame>
        <p:nvGraphicFramePr>
          <p:cNvPr id="13" name="Content Placeholder 7">
            <a:extLst>
              <a:ext uri="{FF2B5EF4-FFF2-40B4-BE49-F238E27FC236}">
                <a16:creationId xmlns:a16="http://schemas.microsoft.com/office/drawing/2014/main" id="{B50B0307-7DDA-4434-BB7C-9917B5655017}"/>
              </a:ext>
            </a:extLst>
          </p:cNvPr>
          <p:cNvGraphicFramePr>
            <a:graphicFrameLocks noGrp="1"/>
          </p:cNvGraphicFramePr>
          <p:nvPr>
            <p:ph sz="half" idx="2"/>
            <p:extLst>
              <p:ext uri="{D42A27DB-BD31-4B8C-83A1-F6EECF244321}">
                <p14:modId xmlns:p14="http://schemas.microsoft.com/office/powerpoint/2010/main" val="2426069184"/>
              </p:ext>
            </p:extLst>
          </p:nvPr>
        </p:nvGraphicFramePr>
        <p:xfrm>
          <a:off x="7782559" y="3191825"/>
          <a:ext cx="6189662" cy="2990852"/>
        </p:xfrm>
        <a:graphic>
          <a:graphicData uri="http://schemas.openxmlformats.org/drawingml/2006/table">
            <a:tbl>
              <a:tblPr firstRow="1" firstCol="1" bandRow="1">
                <a:tableStyleId>{5C22544A-7EE6-4342-B048-85BDC9FD1C3A}</a:tableStyleId>
              </a:tblPr>
              <a:tblGrid>
                <a:gridCol w="3094831">
                  <a:extLst>
                    <a:ext uri="{9D8B030D-6E8A-4147-A177-3AD203B41FA5}">
                      <a16:colId xmlns:a16="http://schemas.microsoft.com/office/drawing/2014/main" val="248300270"/>
                    </a:ext>
                  </a:extLst>
                </a:gridCol>
                <a:gridCol w="3094831">
                  <a:extLst>
                    <a:ext uri="{9D8B030D-6E8A-4147-A177-3AD203B41FA5}">
                      <a16:colId xmlns:a16="http://schemas.microsoft.com/office/drawing/2014/main" val="283339810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PSNR (dB)</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13262813"/>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29.003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984803211"/>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29.575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573061122"/>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28.673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2473281498"/>
                  </a:ext>
                </a:extLst>
              </a:tr>
            </a:tbl>
          </a:graphicData>
        </a:graphic>
      </p:graphicFrame>
      <p:sp>
        <p:nvSpPr>
          <p:cNvPr id="18" name="Text Placeholder 17">
            <a:extLst>
              <a:ext uri="{FF2B5EF4-FFF2-40B4-BE49-F238E27FC236}">
                <a16:creationId xmlns:a16="http://schemas.microsoft.com/office/drawing/2014/main" id="{05660503-C31E-4197-9906-B038C01395E3}"/>
              </a:ext>
            </a:extLst>
          </p:cNvPr>
          <p:cNvSpPr>
            <a:spLocks noGrp="1"/>
          </p:cNvSpPr>
          <p:nvPr>
            <p:ph type="body" sz="quarter" idx="3"/>
          </p:nvPr>
        </p:nvSpPr>
        <p:spPr>
          <a:xfrm>
            <a:off x="7782559" y="2017713"/>
            <a:ext cx="6189662" cy="989012"/>
          </a:xfrm>
        </p:spPr>
        <p:txBody>
          <a:bodyPr/>
          <a:lstStyle/>
          <a:p>
            <a:pPr algn="ctr"/>
            <a:r>
              <a:rPr lang="en-US"/>
              <a:t>Kết quả PSNR của ảnh chân dung nhiễu Gaussian nặng</a:t>
            </a:r>
          </a:p>
        </p:txBody>
      </p:sp>
      <p:graphicFrame>
        <p:nvGraphicFramePr>
          <p:cNvPr id="15" name="Content Placeholder 14">
            <a:extLst>
              <a:ext uri="{FF2B5EF4-FFF2-40B4-BE49-F238E27FC236}">
                <a16:creationId xmlns:a16="http://schemas.microsoft.com/office/drawing/2014/main" id="{7ABBA319-4266-46FA-B5FA-5F6AD6165E49}"/>
              </a:ext>
            </a:extLst>
          </p:cNvPr>
          <p:cNvGraphicFramePr>
            <a:graphicFrameLocks noGrp="1"/>
          </p:cNvGraphicFramePr>
          <p:nvPr>
            <p:ph sz="quarter" idx="4"/>
            <p:extLst>
              <p:ext uri="{D42A27DB-BD31-4B8C-83A1-F6EECF244321}">
                <p14:modId xmlns:p14="http://schemas.microsoft.com/office/powerpoint/2010/main" val="46468146"/>
              </p:ext>
            </p:extLst>
          </p:nvPr>
        </p:nvGraphicFramePr>
        <p:xfrm>
          <a:off x="1187451" y="3191825"/>
          <a:ext cx="6219824" cy="2990852"/>
        </p:xfrm>
        <a:graphic>
          <a:graphicData uri="http://schemas.openxmlformats.org/drawingml/2006/table">
            <a:tbl>
              <a:tblPr firstRow="1" firstCol="1" bandRow="1">
                <a:tableStyleId>{5C22544A-7EE6-4342-B048-85BDC9FD1C3A}</a:tableStyleId>
              </a:tblPr>
              <a:tblGrid>
                <a:gridCol w="3109912">
                  <a:extLst>
                    <a:ext uri="{9D8B030D-6E8A-4147-A177-3AD203B41FA5}">
                      <a16:colId xmlns:a16="http://schemas.microsoft.com/office/drawing/2014/main" val="2007288382"/>
                    </a:ext>
                  </a:extLst>
                </a:gridCol>
                <a:gridCol w="3109912">
                  <a:extLst>
                    <a:ext uri="{9D8B030D-6E8A-4147-A177-3AD203B41FA5}">
                      <a16:colId xmlns:a16="http://schemas.microsoft.com/office/drawing/2014/main" val="167661568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PSNR (dB)</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3606357895"/>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32.506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68761473"/>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31.170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258265529"/>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29.534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57862252"/>
                  </a:ext>
                </a:extLst>
              </a:tr>
            </a:tbl>
          </a:graphicData>
        </a:graphic>
      </p:graphicFrame>
      <p:sp>
        <p:nvSpPr>
          <p:cNvPr id="20" name="TextBox 19">
            <a:extLst>
              <a:ext uri="{FF2B5EF4-FFF2-40B4-BE49-F238E27FC236}">
                <a16:creationId xmlns:a16="http://schemas.microsoft.com/office/drawing/2014/main" id="{09B279A6-3B4C-41EB-B610-D3567C7DDD1A}"/>
              </a:ext>
            </a:extLst>
          </p:cNvPr>
          <p:cNvSpPr txBox="1"/>
          <p:nvPr/>
        </p:nvSpPr>
        <p:spPr>
          <a:xfrm>
            <a:off x="1187451" y="6586835"/>
            <a:ext cx="12784770" cy="96597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vi-VN" sz="2000"/>
              <a:t>Lọc trung bình là một phương pháp đơn giản nhưng hiệu quả với nhiễu Gaussian, đặc biệt khi sử dụng mặt nạ phù hợp với mức độ nhiễu.</a:t>
            </a:r>
            <a:endParaRPr lang="en-US" sz="2000"/>
          </a:p>
        </p:txBody>
      </p:sp>
    </p:spTree>
    <p:extLst>
      <p:ext uri="{BB962C8B-B14F-4D97-AF65-F5344CB8AC3E}">
        <p14:creationId xmlns:p14="http://schemas.microsoft.com/office/powerpoint/2010/main" val="2610627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58228"/>
            <a:ext cx="5956697" cy="744260"/>
          </a:xfrm>
          <a:prstGeom prst="rect">
            <a:avLst/>
          </a:prstGeom>
          <a:noFill/>
          <a:ln/>
        </p:spPr>
        <p:txBody>
          <a:bodyPr wrap="none" lIns="0" tIns="0" rIns="0" bIns="0" rtlCol="0" anchor="t"/>
          <a:lstStyle/>
          <a:p>
            <a:pPr marL="0" indent="0">
              <a:lnSpc>
                <a:spcPts val="5850"/>
              </a:lnSpc>
              <a:buNone/>
            </a:pPr>
            <a:r>
              <a:rPr lang="en-US" sz="4650" b="1">
                <a:solidFill>
                  <a:srgbClr val="000000"/>
                </a:solidFill>
                <a:ea typeface="Petrona Bold" pitchFamily="34" charset="-122"/>
                <a:cs typeface="Petrona Bold" pitchFamily="34" charset="-120"/>
              </a:rPr>
              <a:t>MỤC TIÊU NGHIÊN CỨU</a:t>
            </a:r>
            <a:endParaRPr lang="en-US" sz="4650" dirty="0"/>
          </a:p>
        </p:txBody>
      </p:sp>
      <p:sp>
        <p:nvSpPr>
          <p:cNvPr id="4" name="Shape 1"/>
          <p:cNvSpPr/>
          <p:nvPr/>
        </p:nvSpPr>
        <p:spPr>
          <a:xfrm>
            <a:off x="793790" y="2397800"/>
            <a:ext cx="396835" cy="396835"/>
          </a:xfrm>
          <a:prstGeom prst="roundRect">
            <a:avLst>
              <a:gd name="adj" fmla="val 24007"/>
            </a:avLst>
          </a:prstGeom>
          <a:solidFill>
            <a:srgbClr val="CCEEFF"/>
          </a:solidFill>
          <a:ln w="7620">
            <a:solidFill>
              <a:srgbClr val="B2D4E5"/>
            </a:solidFill>
            <a:prstDash val="solid"/>
          </a:ln>
        </p:spPr>
      </p:sp>
      <p:sp>
        <p:nvSpPr>
          <p:cNvPr id="5" name="Text 2"/>
          <p:cNvSpPr/>
          <p:nvPr/>
        </p:nvSpPr>
        <p:spPr>
          <a:xfrm>
            <a:off x="1417439" y="2397800"/>
            <a:ext cx="3041213"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ea typeface="Petrona Bold" pitchFamily="34" charset="-122"/>
                <a:cs typeface="Petrona Bold" pitchFamily="34" charset="-120"/>
              </a:rPr>
              <a:t>Giới thiệu Kỹ Thuật Lọc Trung Bình</a:t>
            </a:r>
            <a:endParaRPr lang="en-US" sz="2300" dirty="0"/>
          </a:p>
        </p:txBody>
      </p:sp>
      <p:sp>
        <p:nvSpPr>
          <p:cNvPr id="6" name="Text 3"/>
          <p:cNvSpPr/>
          <p:nvPr/>
        </p:nvSpPr>
        <p:spPr>
          <a:xfrm>
            <a:off x="1417439" y="3278029"/>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Chúng ta sẽ tìm hiểu kỹ thuật lọc trung bình là gì, cơ chế hoạt động và các loại lọc trung bình phổ biến.</a:t>
            </a:r>
            <a:endParaRPr lang="en-US" sz="1750" dirty="0"/>
          </a:p>
        </p:txBody>
      </p:sp>
      <p:sp>
        <p:nvSpPr>
          <p:cNvPr id="7" name="Shape 4"/>
          <p:cNvSpPr/>
          <p:nvPr/>
        </p:nvSpPr>
        <p:spPr>
          <a:xfrm>
            <a:off x="4685467" y="2397800"/>
            <a:ext cx="396835" cy="396835"/>
          </a:xfrm>
          <a:prstGeom prst="roundRect">
            <a:avLst>
              <a:gd name="adj" fmla="val 24007"/>
            </a:avLst>
          </a:prstGeom>
          <a:solidFill>
            <a:srgbClr val="CCEEFF"/>
          </a:solidFill>
          <a:ln w="7620">
            <a:solidFill>
              <a:srgbClr val="B2D4E5"/>
            </a:solidFill>
            <a:prstDash val="solid"/>
          </a:ln>
        </p:spPr>
      </p:sp>
      <p:sp>
        <p:nvSpPr>
          <p:cNvPr id="8" name="Text 5"/>
          <p:cNvSpPr/>
          <p:nvPr/>
        </p:nvSpPr>
        <p:spPr>
          <a:xfrm>
            <a:off x="5309116" y="2397800"/>
            <a:ext cx="3041213"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ea typeface="Petrona Bold" pitchFamily="34" charset="-122"/>
                <a:cs typeface="Petrona Bold" pitchFamily="34" charset="-120"/>
              </a:rPr>
              <a:t>Phân Tích Hiệu Quả Lọc</a:t>
            </a:r>
            <a:endParaRPr lang="en-US" sz="2300" dirty="0"/>
          </a:p>
        </p:txBody>
      </p:sp>
      <p:sp>
        <p:nvSpPr>
          <p:cNvPr id="9" name="Text 6"/>
          <p:cNvSpPr/>
          <p:nvPr/>
        </p:nvSpPr>
        <p:spPr>
          <a:xfrm>
            <a:off x="5309116" y="3278029"/>
            <a:ext cx="3041213"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Chúng ta sẽ đánh giá hiệu quả của kỹ thuật lọc trung bình đối với các loại nhiễu khác nhau, ví dụ như nhiễu Gaussian, muối tiêu, Poisson, mã hóa.</a:t>
            </a:r>
            <a:endParaRPr lang="en-US" sz="1750" dirty="0"/>
          </a:p>
        </p:txBody>
      </p:sp>
      <p:sp>
        <p:nvSpPr>
          <p:cNvPr id="10" name="Shape 7"/>
          <p:cNvSpPr/>
          <p:nvPr/>
        </p:nvSpPr>
        <p:spPr>
          <a:xfrm>
            <a:off x="793790" y="5937409"/>
            <a:ext cx="396835" cy="396835"/>
          </a:xfrm>
          <a:prstGeom prst="roundRect">
            <a:avLst>
              <a:gd name="adj" fmla="val 24007"/>
            </a:avLst>
          </a:prstGeom>
          <a:solidFill>
            <a:srgbClr val="CCEEFF"/>
          </a:solidFill>
          <a:ln w="7620">
            <a:solidFill>
              <a:srgbClr val="B2D4E5"/>
            </a:solidFill>
            <a:prstDash val="solid"/>
          </a:ln>
        </p:spPr>
      </p:sp>
      <p:sp>
        <p:nvSpPr>
          <p:cNvPr id="11" name="Text 8"/>
          <p:cNvSpPr/>
          <p:nvPr/>
        </p:nvSpPr>
        <p:spPr>
          <a:xfrm>
            <a:off x="1417439" y="5937409"/>
            <a:ext cx="3527108"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ea typeface="Petrona Bold" pitchFamily="34" charset="-122"/>
                <a:cs typeface="Petrona Bold" pitchFamily="34" charset="-120"/>
              </a:rPr>
              <a:t>Đánh Giá Chất Lượng Ảnh</a:t>
            </a:r>
            <a:endParaRPr lang="en-US" sz="2300" dirty="0"/>
          </a:p>
        </p:txBody>
      </p:sp>
      <p:sp>
        <p:nvSpPr>
          <p:cNvPr id="12" name="Text 9"/>
          <p:cNvSpPr/>
          <p:nvPr/>
        </p:nvSpPr>
        <p:spPr>
          <a:xfrm>
            <a:off x="1417439" y="6445567"/>
            <a:ext cx="6932771"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Chúng ta sẽ sử dụng các chỉ số đánh giá chất lượng ảnh như PSNR và SSIM để so sánh ảnh gốc và ảnh sau khi lọc.</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68937"/>
            <a:ext cx="9472017" cy="744260"/>
          </a:xfrm>
          <a:prstGeom prst="rect">
            <a:avLst/>
          </a:prstGeom>
          <a:noFill/>
          <a:ln/>
        </p:spPr>
        <p:txBody>
          <a:bodyPr wrap="none" lIns="0" tIns="0" rIns="0" bIns="0" rtlCol="0" anchor="t"/>
          <a:lstStyle/>
          <a:p>
            <a:pPr marL="0" indent="0">
              <a:lnSpc>
                <a:spcPts val="5850"/>
              </a:lnSpc>
              <a:buNone/>
            </a:pPr>
            <a:r>
              <a:rPr lang="en-US" sz="4650" b="1">
                <a:solidFill>
                  <a:srgbClr val="000000"/>
                </a:solidFill>
                <a:ea typeface="Petrona Bold" pitchFamily="34" charset="-122"/>
                <a:cs typeface="Petrona Bold" pitchFamily="34" charset="-120"/>
              </a:rPr>
              <a:t>TẦM QUAN TRỌNG CỦA XỬ LÝ ẢNH SỐ</a:t>
            </a:r>
            <a:endParaRPr lang="en-US" sz="4650" dirty="0"/>
          </a:p>
        </p:txBody>
      </p:sp>
      <p:sp>
        <p:nvSpPr>
          <p:cNvPr id="3" name="Text 1"/>
          <p:cNvSpPr/>
          <p:nvPr/>
        </p:nvSpPr>
        <p:spPr>
          <a:xfrm>
            <a:off x="793790" y="3280172"/>
            <a:ext cx="2845594"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ea typeface="Petrona Bold" pitchFamily="34" charset="-122"/>
                <a:cs typeface="Petrona Bold" pitchFamily="34" charset="-120"/>
              </a:rPr>
              <a:t>Y Tế</a:t>
            </a:r>
            <a:endParaRPr lang="en-US" sz="2300" dirty="0"/>
          </a:p>
        </p:txBody>
      </p:sp>
      <p:sp>
        <p:nvSpPr>
          <p:cNvPr id="4" name="Text 2"/>
          <p:cNvSpPr/>
          <p:nvPr/>
        </p:nvSpPr>
        <p:spPr>
          <a:xfrm>
            <a:off x="793790" y="3879056"/>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Xử lý ảnh được sử dụng trong chẩn đoán y tế, phân tích hình ảnh y tế, hỗ trợ các bác sĩ trong việc chẩn đoán và điều trị bệnh.</a:t>
            </a:r>
            <a:endParaRPr lang="en-US" sz="1750" dirty="0"/>
          </a:p>
        </p:txBody>
      </p:sp>
      <p:sp>
        <p:nvSpPr>
          <p:cNvPr id="5" name="Text 3"/>
          <p:cNvSpPr/>
          <p:nvPr/>
        </p:nvSpPr>
        <p:spPr>
          <a:xfrm>
            <a:off x="4200406" y="3280172"/>
            <a:ext cx="2845594"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ea typeface="Petrona Bold" pitchFamily="34" charset="-122"/>
                <a:cs typeface="Petrona Bold" pitchFamily="34" charset="-120"/>
              </a:rPr>
              <a:t>An Ninh</a:t>
            </a:r>
            <a:endParaRPr lang="en-US" sz="2300" dirty="0"/>
          </a:p>
        </p:txBody>
      </p:sp>
      <p:sp>
        <p:nvSpPr>
          <p:cNvPr id="6" name="Text 4"/>
          <p:cNvSpPr/>
          <p:nvPr/>
        </p:nvSpPr>
        <p:spPr>
          <a:xfrm>
            <a:off x="4200406" y="3879056"/>
            <a:ext cx="2845594"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Xử lý ảnh đóng vai trò quan trọng trong hệ thống an ninh, giám sát, nhận diện khuôn mặt, phát hiện đối tượng nghi ngờ.</a:t>
            </a:r>
            <a:endParaRPr lang="en-US" sz="1750" dirty="0"/>
          </a:p>
        </p:txBody>
      </p:sp>
      <p:sp>
        <p:nvSpPr>
          <p:cNvPr id="7" name="Text 5"/>
          <p:cNvSpPr/>
          <p:nvPr/>
        </p:nvSpPr>
        <p:spPr>
          <a:xfrm>
            <a:off x="7607022" y="3280172"/>
            <a:ext cx="2845594"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ea typeface="Petrona Bold" pitchFamily="34" charset="-122"/>
                <a:cs typeface="Petrona Bold" pitchFamily="34" charset="-120"/>
              </a:rPr>
              <a:t>Giao Thông</a:t>
            </a:r>
            <a:endParaRPr lang="en-US" sz="2300" dirty="0"/>
          </a:p>
        </p:txBody>
      </p:sp>
      <p:sp>
        <p:nvSpPr>
          <p:cNvPr id="8" name="Text 6"/>
          <p:cNvSpPr/>
          <p:nvPr/>
        </p:nvSpPr>
        <p:spPr>
          <a:xfrm>
            <a:off x="7607022" y="3879056"/>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Xử lý ảnh được ứng dụng trong hệ thống tự lái, nhận diện biển báo, hỗ trợ lái xe an toàn.</a:t>
            </a:r>
            <a:endParaRPr lang="en-US" sz="1750" dirty="0"/>
          </a:p>
        </p:txBody>
      </p:sp>
      <p:sp>
        <p:nvSpPr>
          <p:cNvPr id="9" name="Text 7"/>
          <p:cNvSpPr/>
          <p:nvPr/>
        </p:nvSpPr>
        <p:spPr>
          <a:xfrm>
            <a:off x="11013638" y="3280172"/>
            <a:ext cx="2845594"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ea typeface="Petrona Bold" pitchFamily="34" charset="-122"/>
                <a:cs typeface="Petrona Bold" pitchFamily="34" charset="-120"/>
              </a:rPr>
              <a:t>Giám Sát</a:t>
            </a:r>
            <a:endParaRPr lang="en-US" sz="2300" dirty="0"/>
          </a:p>
        </p:txBody>
      </p:sp>
      <p:sp>
        <p:nvSpPr>
          <p:cNvPr id="10" name="Text 8"/>
          <p:cNvSpPr/>
          <p:nvPr/>
        </p:nvSpPr>
        <p:spPr>
          <a:xfrm>
            <a:off x="11013638" y="3879056"/>
            <a:ext cx="2845594" cy="1451610"/>
          </a:xfrm>
          <a:prstGeom prst="rect">
            <a:avLst/>
          </a:prstGeom>
          <a:noFill/>
          <a:ln/>
        </p:spPr>
        <p:txBody>
          <a:bodyPr wrap="square" lIns="0" tIns="0" rIns="0" bIns="0" rtlCol="0" anchor="t"/>
          <a:lstStyle/>
          <a:p>
            <a:pPr marL="0" indent="0">
              <a:lnSpc>
                <a:spcPts val="2850"/>
              </a:lnSpc>
              <a:buNone/>
            </a:pPr>
            <a:r>
              <a:rPr lang="en-US" sz="1750">
                <a:solidFill>
                  <a:srgbClr val="272525"/>
                </a:solidFill>
                <a:ea typeface="Inter" pitchFamily="34" charset="-122"/>
                <a:cs typeface="Inter" pitchFamily="34" charset="-120"/>
              </a:rPr>
              <a:t>Xử lý ảnh giúp theo dõi tình hình môi trường, dự báo thời tiết, phát hiện thảm họa thiên tai.</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7349" y="548878"/>
            <a:ext cx="13111222" cy="653772"/>
          </a:xfrm>
          <a:prstGeom prst="rect">
            <a:avLst/>
          </a:prstGeom>
          <a:noFill/>
          <a:ln/>
        </p:spPr>
        <p:txBody>
          <a:bodyPr wrap="none" lIns="0" tIns="0" rIns="0" bIns="0" rtlCol="0" anchor="t"/>
          <a:lstStyle/>
          <a:p>
            <a:pPr marL="0" indent="0" algn="ctr">
              <a:lnSpc>
                <a:spcPts val="5100"/>
              </a:lnSpc>
              <a:buNone/>
            </a:pPr>
            <a:r>
              <a:rPr lang="en-US" sz="4100" b="1">
                <a:solidFill>
                  <a:srgbClr val="000000"/>
                </a:solidFill>
                <a:ea typeface="Petrona Bold" pitchFamily="34" charset="-122"/>
                <a:cs typeface="Petrona Bold" pitchFamily="34" charset="-120"/>
              </a:rPr>
              <a:t>GIỚI THIỆU VỀ XỬ LÝ ẢNH SỐ</a:t>
            </a:r>
            <a:endParaRPr lang="en-US" sz="4100" dirty="0"/>
          </a:p>
        </p:txBody>
      </p:sp>
      <p:sp>
        <p:nvSpPr>
          <p:cNvPr id="5" name="Text 2"/>
          <p:cNvSpPr/>
          <p:nvPr/>
        </p:nvSpPr>
        <p:spPr>
          <a:xfrm>
            <a:off x="5766867" y="2016612"/>
            <a:ext cx="702810" cy="326946"/>
          </a:xfrm>
          <a:prstGeom prst="rect">
            <a:avLst/>
          </a:prstGeom>
          <a:noFill/>
          <a:ln/>
        </p:spPr>
        <p:txBody>
          <a:bodyPr wrap="none" lIns="0" tIns="0" rIns="0" bIns="0" rtlCol="0" anchor="t"/>
          <a:lstStyle/>
          <a:p>
            <a:pPr marL="0" indent="0" algn="l">
              <a:lnSpc>
                <a:spcPts val="2550"/>
              </a:lnSpc>
              <a:buNone/>
            </a:pPr>
            <a:r>
              <a:rPr lang="en-US" sz="2400" b="1" dirty="0">
                <a:solidFill>
                  <a:srgbClr val="272525"/>
                </a:solidFill>
                <a:ea typeface="Petrona Bold" pitchFamily="34" charset="-122"/>
                <a:cs typeface="Petrona Bold" pitchFamily="34" charset="-120"/>
              </a:rPr>
              <a:t>Ảnh Số</a:t>
            </a:r>
            <a:endParaRPr lang="en-US" sz="2400" dirty="0"/>
          </a:p>
        </p:txBody>
      </p:sp>
      <p:sp>
        <p:nvSpPr>
          <p:cNvPr id="6" name="Shape 3"/>
          <p:cNvSpPr/>
          <p:nvPr/>
        </p:nvSpPr>
        <p:spPr>
          <a:xfrm flipV="1">
            <a:off x="5766867" y="2413568"/>
            <a:ext cx="8041703" cy="45719"/>
          </a:xfrm>
          <a:prstGeom prst="roundRect">
            <a:avLst>
              <a:gd name="adj" fmla="val 732223"/>
            </a:avLst>
          </a:prstGeom>
          <a:solidFill>
            <a:srgbClr val="B2D4E5"/>
          </a:solidFill>
          <a:ln/>
        </p:spPr>
      </p:sp>
      <p:sp>
        <p:nvSpPr>
          <p:cNvPr id="9" name="Text 5"/>
          <p:cNvSpPr/>
          <p:nvPr/>
        </p:nvSpPr>
        <p:spPr>
          <a:xfrm>
            <a:off x="5766867" y="2843568"/>
            <a:ext cx="261697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Petrona Bold" pitchFamily="34" charset="-122"/>
                <a:cs typeface="Petrona Bold" pitchFamily="34" charset="-120"/>
              </a:rPr>
              <a:t>Pixel</a:t>
            </a:r>
            <a:endParaRPr lang="en-US" sz="2050" dirty="0"/>
          </a:p>
        </p:txBody>
      </p:sp>
      <p:sp>
        <p:nvSpPr>
          <p:cNvPr id="10" name="Text 6"/>
          <p:cNvSpPr/>
          <p:nvPr/>
        </p:nvSpPr>
        <p:spPr>
          <a:xfrm>
            <a:off x="5766867" y="3290053"/>
            <a:ext cx="7892279" cy="637699"/>
          </a:xfrm>
          <a:prstGeom prst="rect">
            <a:avLst/>
          </a:prstGeom>
          <a:noFill/>
          <a:ln/>
        </p:spPr>
        <p:txBody>
          <a:bodyPr wrap="square" lIns="0" tIns="0" rIns="0" bIns="0" rtlCol="0" anchor="t"/>
          <a:lstStyle/>
          <a:p>
            <a:pPr marL="0" indent="0" algn="l">
              <a:lnSpc>
                <a:spcPts val="2500"/>
              </a:lnSpc>
              <a:buNone/>
            </a:pPr>
            <a:r>
              <a:rPr lang="en-US" dirty="0">
                <a:solidFill>
                  <a:srgbClr val="272525"/>
                </a:solidFill>
                <a:ea typeface="Inter" pitchFamily="34" charset="-122"/>
                <a:cs typeface="Inter" pitchFamily="34" charset="-120"/>
              </a:rPr>
              <a:t>Điểm ảnh (pixel) là đơn vị cơ bản của ảnh số, đại diện cho giá trị màu sắc tại một vị trí cụ thể.</a:t>
            </a:r>
            <a:endParaRPr lang="en-US" dirty="0"/>
          </a:p>
        </p:txBody>
      </p:sp>
      <p:sp>
        <p:nvSpPr>
          <p:cNvPr id="11" name="Shape 7"/>
          <p:cNvSpPr/>
          <p:nvPr/>
        </p:nvSpPr>
        <p:spPr>
          <a:xfrm flipV="1">
            <a:off x="5766864" y="4153731"/>
            <a:ext cx="8041705" cy="45719"/>
          </a:xfrm>
          <a:prstGeom prst="roundRect">
            <a:avLst>
              <a:gd name="adj" fmla="val 732223"/>
            </a:avLst>
          </a:prstGeom>
          <a:solidFill>
            <a:srgbClr val="B2D4E5"/>
          </a:solidFill>
          <a:ln/>
        </p:spPr>
      </p:sp>
      <p:sp>
        <p:nvSpPr>
          <p:cNvPr id="14" name="Text 9"/>
          <p:cNvSpPr/>
          <p:nvPr/>
        </p:nvSpPr>
        <p:spPr>
          <a:xfrm>
            <a:off x="5766866" y="4381685"/>
            <a:ext cx="2615327"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Petrona Bold" pitchFamily="34" charset="-122"/>
                <a:cs typeface="Petrona Bold" pitchFamily="34" charset="-120"/>
              </a:rPr>
              <a:t>Ảnh Xám, Ảnh Màu</a:t>
            </a:r>
            <a:endParaRPr lang="en-US" sz="2050" dirty="0"/>
          </a:p>
        </p:txBody>
      </p:sp>
      <p:sp>
        <p:nvSpPr>
          <p:cNvPr id="15" name="Text 10"/>
          <p:cNvSpPr/>
          <p:nvPr/>
        </p:nvSpPr>
        <p:spPr>
          <a:xfrm>
            <a:off x="5800188" y="4822387"/>
            <a:ext cx="7858958" cy="637699"/>
          </a:xfrm>
          <a:prstGeom prst="rect">
            <a:avLst/>
          </a:prstGeom>
          <a:noFill/>
          <a:ln/>
        </p:spPr>
        <p:txBody>
          <a:bodyPr wrap="square" lIns="0" tIns="0" rIns="0" bIns="0" rtlCol="0" anchor="t"/>
          <a:lstStyle/>
          <a:p>
            <a:pPr marL="0" indent="0" algn="l">
              <a:lnSpc>
                <a:spcPts val="2500"/>
              </a:lnSpc>
              <a:buNone/>
            </a:pPr>
            <a:r>
              <a:rPr lang="en-US" dirty="0">
                <a:solidFill>
                  <a:srgbClr val="272525"/>
                </a:solidFill>
                <a:ea typeface="Inter" pitchFamily="34" charset="-122"/>
                <a:cs typeface="Inter" pitchFamily="34" charset="-120"/>
              </a:rPr>
              <a:t>Ảnh xám là ảnh chỉ có một kênh màu, trong khi ảnh màu có ba kênh (đỏ, xanh lá, xanh dương).</a:t>
            </a:r>
            <a:endParaRPr lang="en-US" dirty="0"/>
          </a:p>
        </p:txBody>
      </p:sp>
      <p:sp>
        <p:nvSpPr>
          <p:cNvPr id="16" name="Shape 11"/>
          <p:cNvSpPr/>
          <p:nvPr/>
        </p:nvSpPr>
        <p:spPr>
          <a:xfrm flipV="1">
            <a:off x="5766867" y="5686066"/>
            <a:ext cx="8041704" cy="45719"/>
          </a:xfrm>
          <a:prstGeom prst="roundRect">
            <a:avLst>
              <a:gd name="adj" fmla="val 732223"/>
            </a:avLst>
          </a:prstGeom>
          <a:solidFill>
            <a:srgbClr val="B2D4E5"/>
          </a:solidFill>
          <a:ln/>
        </p:spPr>
      </p:sp>
      <p:sp>
        <p:nvSpPr>
          <p:cNvPr id="19" name="Text 13"/>
          <p:cNvSpPr/>
          <p:nvPr/>
        </p:nvSpPr>
        <p:spPr>
          <a:xfrm>
            <a:off x="5766867" y="5965268"/>
            <a:ext cx="2615327"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Petrona Bold" pitchFamily="34" charset="-122"/>
                <a:cs typeface="Petrona Bold" pitchFamily="34" charset="-120"/>
              </a:rPr>
              <a:t>Nhiễu Ảnh</a:t>
            </a:r>
            <a:endParaRPr lang="en-US" sz="2050" dirty="0"/>
          </a:p>
        </p:txBody>
      </p:sp>
      <p:sp>
        <p:nvSpPr>
          <p:cNvPr id="20" name="Text 14"/>
          <p:cNvSpPr/>
          <p:nvPr/>
        </p:nvSpPr>
        <p:spPr>
          <a:xfrm>
            <a:off x="5800188" y="6354722"/>
            <a:ext cx="7858958" cy="637699"/>
          </a:xfrm>
          <a:prstGeom prst="rect">
            <a:avLst/>
          </a:prstGeom>
          <a:noFill/>
          <a:ln/>
        </p:spPr>
        <p:txBody>
          <a:bodyPr wrap="square" lIns="0" tIns="0" rIns="0" bIns="0" rtlCol="0" anchor="t"/>
          <a:lstStyle/>
          <a:p>
            <a:pPr marL="0" indent="0" algn="l">
              <a:lnSpc>
                <a:spcPts val="2500"/>
              </a:lnSpc>
              <a:buNone/>
            </a:pPr>
            <a:r>
              <a:rPr lang="en-US" dirty="0">
                <a:solidFill>
                  <a:srgbClr val="272525"/>
                </a:solidFill>
                <a:ea typeface="Inter" pitchFamily="34" charset="-122"/>
                <a:cs typeface="Inter" pitchFamily="34" charset="-120"/>
              </a:rPr>
              <a:t>Nhiễu ảnh là những điểm ảnh không mong muốn xuất hiện trong ảnh, làm giảm chất lượng hình ảnh.</a:t>
            </a:r>
            <a:endParaRPr lang="en-US" dirty="0"/>
          </a:p>
        </p:txBody>
      </p:sp>
      <p:pic>
        <p:nvPicPr>
          <p:cNvPr id="21" name="Picture 2">
            <a:extLst>
              <a:ext uri="{FF2B5EF4-FFF2-40B4-BE49-F238E27FC236}">
                <a16:creationId xmlns:a16="http://schemas.microsoft.com/office/drawing/2014/main" id="{3D138B05-456D-4AC3-A5D8-F742A4E6B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918" t="-1" b="-8221"/>
          <a:stretch/>
        </p:blipFill>
        <p:spPr bwMode="auto">
          <a:xfrm>
            <a:off x="896542" y="4738419"/>
            <a:ext cx="4393376" cy="31356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13EAC56-DF90-419D-B003-6A1E05ABD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41" y="2012037"/>
            <a:ext cx="4484061" cy="261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458"/>
          </a:xfrm>
          <a:prstGeom prst="rect">
            <a:avLst/>
          </a:prstGeom>
        </p:spPr>
      </p:pic>
      <p:sp>
        <p:nvSpPr>
          <p:cNvPr id="3" name="Text 0"/>
          <p:cNvSpPr/>
          <p:nvPr/>
        </p:nvSpPr>
        <p:spPr>
          <a:xfrm>
            <a:off x="6251853" y="601385"/>
            <a:ext cx="7613094" cy="1435179"/>
          </a:xfrm>
          <a:prstGeom prst="rect">
            <a:avLst/>
          </a:prstGeom>
          <a:noFill/>
          <a:ln/>
        </p:spPr>
        <p:txBody>
          <a:bodyPr wrap="square" lIns="0" tIns="0" rIns="0" bIns="0" rtlCol="0" anchor="t"/>
          <a:lstStyle/>
          <a:p>
            <a:pPr marL="0" indent="0" algn="ctr">
              <a:lnSpc>
                <a:spcPts val="5650"/>
              </a:lnSpc>
              <a:buNone/>
            </a:pPr>
            <a:r>
              <a:rPr lang="en-US" sz="4500" b="1">
                <a:solidFill>
                  <a:srgbClr val="000000"/>
                </a:solidFill>
                <a:ea typeface="Petrona Bold" pitchFamily="34" charset="-122"/>
                <a:cs typeface="Petrona Bold" pitchFamily="34" charset="-120"/>
              </a:rPr>
              <a:t>KHÁI NIỆM CƠ BẢN VỀ</a:t>
            </a:r>
          </a:p>
          <a:p>
            <a:pPr marL="0" indent="0" algn="ctr">
              <a:lnSpc>
                <a:spcPts val="5650"/>
              </a:lnSpc>
              <a:buNone/>
            </a:pPr>
            <a:r>
              <a:rPr lang="en-US" sz="4500" b="1">
                <a:solidFill>
                  <a:srgbClr val="000000"/>
                </a:solidFill>
                <a:ea typeface="Petrona Bold" pitchFamily="34" charset="-122"/>
                <a:cs typeface="Petrona Bold" pitchFamily="34" charset="-120"/>
              </a:rPr>
              <a:t>NHIỄU TRONG ẢNH</a:t>
            </a:r>
            <a:endParaRPr lang="en-US" sz="4500" dirty="0"/>
          </a:p>
        </p:txBody>
      </p:sp>
      <p:pic>
        <p:nvPicPr>
          <p:cNvPr id="4" name="Image 1" descr="preencoded.png"/>
          <p:cNvPicPr>
            <a:picLocks noChangeAspect="1"/>
          </p:cNvPicPr>
          <p:nvPr/>
        </p:nvPicPr>
        <p:blipFill>
          <a:blip r:embed="rId4"/>
          <a:stretch>
            <a:fillRect/>
          </a:stretch>
        </p:blipFill>
        <p:spPr>
          <a:xfrm>
            <a:off x="6251853" y="2364581"/>
            <a:ext cx="546735" cy="546735"/>
          </a:xfrm>
          <a:prstGeom prst="rect">
            <a:avLst/>
          </a:prstGeom>
        </p:spPr>
      </p:pic>
      <p:sp>
        <p:nvSpPr>
          <p:cNvPr id="5" name="Text 1"/>
          <p:cNvSpPr/>
          <p:nvPr/>
        </p:nvSpPr>
        <p:spPr>
          <a:xfrm>
            <a:off x="6251853" y="3130034"/>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ea typeface="Petrona Bold" pitchFamily="34" charset="-122"/>
                <a:cs typeface="Petrona Bold" pitchFamily="34" charset="-120"/>
              </a:rPr>
              <a:t>Nhiễu Gaussian</a:t>
            </a:r>
            <a:endParaRPr lang="en-US" sz="2250" dirty="0"/>
          </a:p>
        </p:txBody>
      </p:sp>
      <p:sp>
        <p:nvSpPr>
          <p:cNvPr id="6" name="Text 2"/>
          <p:cNvSpPr/>
          <p:nvPr/>
        </p:nvSpPr>
        <p:spPr>
          <a:xfrm>
            <a:off x="6251853" y="3619976"/>
            <a:ext cx="3642479" cy="1049774"/>
          </a:xfrm>
          <a:prstGeom prst="rect">
            <a:avLst/>
          </a:prstGeom>
          <a:noFill/>
          <a:ln/>
        </p:spPr>
        <p:txBody>
          <a:bodyPr wrap="square" lIns="0" tIns="0" rIns="0" bIns="0" rtlCol="0" anchor="t"/>
          <a:lstStyle/>
          <a:p>
            <a:pPr marL="0" indent="0" algn="l">
              <a:lnSpc>
                <a:spcPts val="2750"/>
              </a:lnSpc>
              <a:buNone/>
            </a:pPr>
            <a:r>
              <a:rPr lang="en-US" dirty="0">
                <a:solidFill>
                  <a:srgbClr val="272525"/>
                </a:solidFill>
                <a:ea typeface="Inter" pitchFamily="34" charset="-122"/>
                <a:cs typeface="Inter" pitchFamily="34" charset="-120"/>
              </a:rPr>
              <a:t>Nhiễu Gaussian xuất hiện do nhiễu của cảm biến, có phân phối theo phân phối chuẩn.</a:t>
            </a:r>
            <a:endParaRPr lang="en-US" dirty="0"/>
          </a:p>
        </p:txBody>
      </p:sp>
      <p:pic>
        <p:nvPicPr>
          <p:cNvPr id="7" name="Image 2" descr="preencoded.png"/>
          <p:cNvPicPr>
            <a:picLocks noChangeAspect="1"/>
          </p:cNvPicPr>
          <p:nvPr/>
        </p:nvPicPr>
        <p:blipFill>
          <a:blip r:embed="rId5"/>
          <a:stretch>
            <a:fillRect/>
          </a:stretch>
        </p:blipFill>
        <p:spPr>
          <a:xfrm>
            <a:off x="10222349" y="2364581"/>
            <a:ext cx="546735" cy="546735"/>
          </a:xfrm>
          <a:prstGeom prst="rect">
            <a:avLst/>
          </a:prstGeom>
        </p:spPr>
      </p:pic>
      <p:sp>
        <p:nvSpPr>
          <p:cNvPr id="8" name="Text 3"/>
          <p:cNvSpPr/>
          <p:nvPr/>
        </p:nvSpPr>
        <p:spPr>
          <a:xfrm>
            <a:off x="10222349" y="3130034"/>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ea typeface="Petrona Bold" pitchFamily="34" charset="-122"/>
                <a:cs typeface="Petrona Bold" pitchFamily="34" charset="-120"/>
              </a:rPr>
              <a:t>Nhiễu Muối Tiêu</a:t>
            </a:r>
            <a:endParaRPr lang="en-US" sz="2250" dirty="0"/>
          </a:p>
        </p:txBody>
      </p:sp>
      <p:sp>
        <p:nvSpPr>
          <p:cNvPr id="9" name="Text 4"/>
          <p:cNvSpPr/>
          <p:nvPr/>
        </p:nvSpPr>
        <p:spPr>
          <a:xfrm>
            <a:off x="10222349" y="3619976"/>
            <a:ext cx="3642598" cy="1049774"/>
          </a:xfrm>
          <a:prstGeom prst="rect">
            <a:avLst/>
          </a:prstGeom>
          <a:noFill/>
          <a:ln/>
        </p:spPr>
        <p:txBody>
          <a:bodyPr wrap="square" lIns="0" tIns="0" rIns="0" bIns="0" rtlCol="0" anchor="t"/>
          <a:lstStyle/>
          <a:p>
            <a:pPr marL="0" indent="0" algn="l">
              <a:lnSpc>
                <a:spcPts val="2750"/>
              </a:lnSpc>
              <a:buNone/>
            </a:pPr>
            <a:r>
              <a:rPr lang="en-US" dirty="0">
                <a:solidFill>
                  <a:srgbClr val="272525"/>
                </a:solidFill>
                <a:ea typeface="Inter" pitchFamily="34" charset="-122"/>
                <a:cs typeface="Inter" pitchFamily="34" charset="-120"/>
              </a:rPr>
              <a:t>Nhiễu muối tiêu xuất hiện những điểm sáng (muối) hoặc điểm tối (tiêu) ngẫu nhiên trên ảnh.</a:t>
            </a:r>
            <a:endParaRPr lang="en-US" dirty="0"/>
          </a:p>
        </p:txBody>
      </p:sp>
      <p:pic>
        <p:nvPicPr>
          <p:cNvPr id="10" name="Image 3" descr="preencoded.png"/>
          <p:cNvPicPr>
            <a:picLocks noChangeAspect="1"/>
          </p:cNvPicPr>
          <p:nvPr/>
        </p:nvPicPr>
        <p:blipFill>
          <a:blip r:embed="rId6"/>
          <a:stretch>
            <a:fillRect/>
          </a:stretch>
        </p:blipFill>
        <p:spPr>
          <a:xfrm>
            <a:off x="6251853" y="5325904"/>
            <a:ext cx="546735" cy="546735"/>
          </a:xfrm>
          <a:prstGeom prst="rect">
            <a:avLst/>
          </a:prstGeom>
        </p:spPr>
      </p:pic>
      <p:sp>
        <p:nvSpPr>
          <p:cNvPr id="11" name="Text 5"/>
          <p:cNvSpPr/>
          <p:nvPr/>
        </p:nvSpPr>
        <p:spPr>
          <a:xfrm>
            <a:off x="6251853" y="6091357"/>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ea typeface="Petrona Bold" pitchFamily="34" charset="-122"/>
                <a:cs typeface="Petrona Bold" pitchFamily="34" charset="-120"/>
              </a:rPr>
              <a:t>Nhiễu Poisson</a:t>
            </a:r>
            <a:endParaRPr lang="en-US" sz="2250" dirty="0"/>
          </a:p>
        </p:txBody>
      </p:sp>
      <p:sp>
        <p:nvSpPr>
          <p:cNvPr id="12" name="Text 6"/>
          <p:cNvSpPr/>
          <p:nvPr/>
        </p:nvSpPr>
        <p:spPr>
          <a:xfrm>
            <a:off x="6251853" y="6581299"/>
            <a:ext cx="3642479" cy="1049774"/>
          </a:xfrm>
          <a:prstGeom prst="rect">
            <a:avLst/>
          </a:prstGeom>
          <a:noFill/>
          <a:ln/>
        </p:spPr>
        <p:txBody>
          <a:bodyPr wrap="square" lIns="0" tIns="0" rIns="0" bIns="0" rtlCol="0" anchor="t"/>
          <a:lstStyle/>
          <a:p>
            <a:pPr marL="0" indent="0" algn="l">
              <a:lnSpc>
                <a:spcPts val="2750"/>
              </a:lnSpc>
              <a:buNone/>
            </a:pPr>
            <a:r>
              <a:rPr lang="en-US" dirty="0">
                <a:solidFill>
                  <a:srgbClr val="272525"/>
                </a:solidFill>
                <a:ea typeface="Inter" pitchFamily="34" charset="-122"/>
                <a:cs typeface="Inter" pitchFamily="34" charset="-120"/>
              </a:rPr>
              <a:t>Nhiễu Poisson thường gặp trong ảnh y tế, thiên văn, ảnh có cường độ sáng thấp.</a:t>
            </a:r>
            <a:endParaRPr lang="en-US" dirty="0"/>
          </a:p>
        </p:txBody>
      </p:sp>
      <p:pic>
        <p:nvPicPr>
          <p:cNvPr id="13" name="Image 4" descr="preencoded.png"/>
          <p:cNvPicPr>
            <a:picLocks noChangeAspect="1"/>
          </p:cNvPicPr>
          <p:nvPr/>
        </p:nvPicPr>
        <p:blipFill>
          <a:blip r:embed="rId7"/>
          <a:stretch>
            <a:fillRect/>
          </a:stretch>
        </p:blipFill>
        <p:spPr>
          <a:xfrm>
            <a:off x="10222349" y="5325904"/>
            <a:ext cx="546735" cy="546735"/>
          </a:xfrm>
          <a:prstGeom prst="rect">
            <a:avLst/>
          </a:prstGeom>
        </p:spPr>
      </p:pic>
      <p:sp>
        <p:nvSpPr>
          <p:cNvPr id="14" name="Text 7"/>
          <p:cNvSpPr/>
          <p:nvPr/>
        </p:nvSpPr>
        <p:spPr>
          <a:xfrm>
            <a:off x="10222349" y="6091357"/>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ea typeface="Petrona Bold" pitchFamily="34" charset="-122"/>
                <a:cs typeface="Petrona Bold" pitchFamily="34" charset="-120"/>
              </a:rPr>
              <a:t>Nhiễu Mã Hóa</a:t>
            </a:r>
            <a:endParaRPr lang="en-US" sz="2250" dirty="0"/>
          </a:p>
        </p:txBody>
      </p:sp>
      <p:sp>
        <p:nvSpPr>
          <p:cNvPr id="15" name="Text 8"/>
          <p:cNvSpPr/>
          <p:nvPr/>
        </p:nvSpPr>
        <p:spPr>
          <a:xfrm>
            <a:off x="10222349" y="6581299"/>
            <a:ext cx="3642598" cy="1049774"/>
          </a:xfrm>
          <a:prstGeom prst="rect">
            <a:avLst/>
          </a:prstGeom>
          <a:noFill/>
          <a:ln/>
        </p:spPr>
        <p:txBody>
          <a:bodyPr wrap="square" lIns="0" tIns="0" rIns="0" bIns="0" rtlCol="0" anchor="t"/>
          <a:lstStyle/>
          <a:p>
            <a:pPr marL="0" indent="0" algn="l">
              <a:lnSpc>
                <a:spcPts val="2750"/>
              </a:lnSpc>
              <a:buNone/>
            </a:pPr>
            <a:r>
              <a:rPr lang="en-US" dirty="0">
                <a:solidFill>
                  <a:srgbClr val="272525"/>
                </a:solidFill>
                <a:ea typeface="Inter" pitchFamily="34" charset="-122"/>
                <a:cs typeface="Inter" pitchFamily="34" charset="-120"/>
              </a:rPr>
              <a:t>Nhiễu mã hóa xuất hiện do nén ảnh, làm mất một số thông tin trong ảnh.</a:t>
            </a:r>
            <a:endParaRPr lang="en-US" dirty="0"/>
          </a:p>
        </p:txBody>
      </p:sp>
      <p:pic>
        <p:nvPicPr>
          <p:cNvPr id="20" name="Picture 19">
            <a:extLst>
              <a:ext uri="{FF2B5EF4-FFF2-40B4-BE49-F238E27FC236}">
                <a16:creationId xmlns:a16="http://schemas.microsoft.com/office/drawing/2014/main" id="{3A6C6071-7860-44EC-B113-6AFB9E6CAFC2}"/>
              </a:ext>
            </a:extLst>
          </p:cNvPr>
          <p:cNvPicPr>
            <a:picLocks noChangeAspect="1"/>
          </p:cNvPicPr>
          <p:nvPr/>
        </p:nvPicPr>
        <p:blipFill>
          <a:blip r:embed="rId8"/>
          <a:stretch>
            <a:fillRect/>
          </a:stretch>
        </p:blipFill>
        <p:spPr>
          <a:xfrm>
            <a:off x="90684" y="1336376"/>
            <a:ext cx="5405242" cy="2653230"/>
          </a:xfrm>
          <a:prstGeom prst="rect">
            <a:avLst/>
          </a:prstGeom>
        </p:spPr>
      </p:pic>
      <p:pic>
        <p:nvPicPr>
          <p:cNvPr id="22" name="Picture 21">
            <a:extLst>
              <a:ext uri="{FF2B5EF4-FFF2-40B4-BE49-F238E27FC236}">
                <a16:creationId xmlns:a16="http://schemas.microsoft.com/office/drawing/2014/main" id="{8CEEA967-CE4C-478C-B320-8FCD669048E3}"/>
              </a:ext>
            </a:extLst>
          </p:cNvPr>
          <p:cNvPicPr>
            <a:picLocks noChangeAspect="1"/>
          </p:cNvPicPr>
          <p:nvPr/>
        </p:nvPicPr>
        <p:blipFill>
          <a:blip r:embed="rId9"/>
          <a:stretch>
            <a:fillRect/>
          </a:stretch>
        </p:blipFill>
        <p:spPr>
          <a:xfrm>
            <a:off x="90684" y="4426211"/>
            <a:ext cx="5404592" cy="2985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163032" y="559118"/>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GIỚI THIỆU VỀ LỌC TRUNG BÌNH</a:t>
            </a:r>
            <a:endParaRPr lang="en-US" sz="3950" dirty="0"/>
          </a:p>
        </p:txBody>
      </p:sp>
      <p:pic>
        <p:nvPicPr>
          <p:cNvPr id="4" name="Image 1" descr="preencoded.png"/>
          <p:cNvPicPr>
            <a:picLocks noChangeAspect="1"/>
          </p:cNvPicPr>
          <p:nvPr/>
        </p:nvPicPr>
        <p:blipFill>
          <a:blip r:embed="rId3"/>
          <a:stretch>
            <a:fillRect/>
          </a:stretch>
        </p:blipFill>
        <p:spPr>
          <a:xfrm>
            <a:off x="6163032" y="1483400"/>
            <a:ext cx="966668" cy="1546741"/>
          </a:xfrm>
          <a:prstGeom prst="rect">
            <a:avLst/>
          </a:prstGeom>
        </p:spPr>
      </p:pic>
      <p:sp>
        <p:nvSpPr>
          <p:cNvPr id="5" name="Text 1"/>
          <p:cNvSpPr/>
          <p:nvPr/>
        </p:nvSpPr>
        <p:spPr>
          <a:xfrm>
            <a:off x="7419618" y="1676638"/>
            <a:ext cx="2936915" cy="3170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ea typeface="Petrona Bold" pitchFamily="34" charset="-122"/>
                <a:cs typeface="Petrona Bold" pitchFamily="34" charset="-120"/>
              </a:rPr>
              <a:t>Phương Pháp Tuyến Tính</a:t>
            </a:r>
            <a:endParaRPr lang="en-US" sz="1950" dirty="0"/>
          </a:p>
        </p:txBody>
      </p:sp>
      <p:sp>
        <p:nvSpPr>
          <p:cNvPr id="6" name="Text 2"/>
          <p:cNvSpPr/>
          <p:nvPr/>
        </p:nvSpPr>
        <p:spPr>
          <a:xfrm>
            <a:off x="7419618" y="2109668"/>
            <a:ext cx="6534150" cy="618649"/>
          </a:xfrm>
          <a:prstGeom prst="rect">
            <a:avLst/>
          </a:prstGeom>
          <a:noFill/>
          <a:ln/>
        </p:spPr>
        <p:txBody>
          <a:bodyPr wrap="square" lIns="0" tIns="0" rIns="0" bIns="0" rtlCol="0" anchor="t"/>
          <a:lstStyle/>
          <a:p>
            <a:pPr marL="0" indent="0" algn="l">
              <a:lnSpc>
                <a:spcPts val="2400"/>
              </a:lnSpc>
              <a:buNone/>
            </a:pPr>
            <a:r>
              <a:rPr lang="en-US" dirty="0">
                <a:solidFill>
                  <a:srgbClr val="272525"/>
                </a:solidFill>
                <a:ea typeface="Inter" pitchFamily="34" charset="-122"/>
                <a:cs typeface="Inter" pitchFamily="34" charset="-120"/>
              </a:rPr>
              <a:t>Lọc trung bình là một phương pháp xử lý ảnh tuyến tính, sử dụng các phép toán cộng và nhân.</a:t>
            </a:r>
            <a:endParaRPr lang="en-US" dirty="0"/>
          </a:p>
        </p:txBody>
      </p:sp>
      <p:pic>
        <p:nvPicPr>
          <p:cNvPr id="7" name="Image 2" descr="preencoded.png"/>
          <p:cNvPicPr>
            <a:picLocks noChangeAspect="1"/>
          </p:cNvPicPr>
          <p:nvPr/>
        </p:nvPicPr>
        <p:blipFill>
          <a:blip r:embed="rId4"/>
          <a:stretch>
            <a:fillRect/>
          </a:stretch>
        </p:blipFill>
        <p:spPr>
          <a:xfrm>
            <a:off x="6163032" y="3030141"/>
            <a:ext cx="966668" cy="1546741"/>
          </a:xfrm>
          <a:prstGeom prst="rect">
            <a:avLst/>
          </a:prstGeom>
        </p:spPr>
      </p:pic>
      <p:sp>
        <p:nvSpPr>
          <p:cNvPr id="8" name="Text 3"/>
          <p:cNvSpPr/>
          <p:nvPr/>
        </p:nvSpPr>
        <p:spPr>
          <a:xfrm>
            <a:off x="7419618" y="3223379"/>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ea typeface="Petrona Bold" pitchFamily="34" charset="-122"/>
                <a:cs typeface="Petrona Bold" pitchFamily="34" charset="-120"/>
              </a:rPr>
              <a:t>Làm Mịn Ảnh</a:t>
            </a:r>
            <a:endParaRPr lang="en-US" sz="1950" dirty="0"/>
          </a:p>
        </p:txBody>
      </p:sp>
      <p:sp>
        <p:nvSpPr>
          <p:cNvPr id="9" name="Text 4"/>
          <p:cNvSpPr/>
          <p:nvPr/>
        </p:nvSpPr>
        <p:spPr>
          <a:xfrm>
            <a:off x="7419618" y="3656409"/>
            <a:ext cx="6534150" cy="618649"/>
          </a:xfrm>
          <a:prstGeom prst="rect">
            <a:avLst/>
          </a:prstGeom>
          <a:noFill/>
          <a:ln/>
        </p:spPr>
        <p:txBody>
          <a:bodyPr wrap="square" lIns="0" tIns="0" rIns="0" bIns="0" rtlCol="0" anchor="t"/>
          <a:lstStyle/>
          <a:p>
            <a:pPr marL="0" indent="0" algn="l">
              <a:lnSpc>
                <a:spcPts val="2400"/>
              </a:lnSpc>
              <a:buNone/>
            </a:pPr>
            <a:r>
              <a:rPr lang="en-US" dirty="0">
                <a:solidFill>
                  <a:srgbClr val="272525"/>
                </a:solidFill>
                <a:ea typeface="Inter" pitchFamily="34" charset="-122"/>
                <a:cs typeface="Inter" pitchFamily="34" charset="-120"/>
              </a:rPr>
              <a:t>Lọc trung bình giúp làm mịn ảnh, giảm nhiễu, loại bỏ các chi tiết nhỏ không cần thiết.</a:t>
            </a:r>
            <a:endParaRPr lang="en-US" dirty="0"/>
          </a:p>
        </p:txBody>
      </p:sp>
      <p:pic>
        <p:nvPicPr>
          <p:cNvPr id="10" name="Image 3" descr="preencoded.png"/>
          <p:cNvPicPr>
            <a:picLocks noChangeAspect="1"/>
          </p:cNvPicPr>
          <p:nvPr/>
        </p:nvPicPr>
        <p:blipFill>
          <a:blip r:embed="rId5"/>
          <a:stretch>
            <a:fillRect/>
          </a:stretch>
        </p:blipFill>
        <p:spPr>
          <a:xfrm>
            <a:off x="6163032" y="4576882"/>
            <a:ext cx="966668" cy="1546741"/>
          </a:xfrm>
          <a:prstGeom prst="rect">
            <a:avLst/>
          </a:prstGeom>
        </p:spPr>
      </p:pic>
      <p:sp>
        <p:nvSpPr>
          <p:cNvPr id="11" name="Text 5"/>
          <p:cNvSpPr/>
          <p:nvPr/>
        </p:nvSpPr>
        <p:spPr>
          <a:xfrm>
            <a:off x="7419618" y="4770120"/>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ea typeface="Petrona Bold" pitchFamily="34" charset="-122"/>
                <a:cs typeface="Petrona Bold" pitchFamily="34" charset="-120"/>
              </a:rPr>
              <a:t>Giá Trị Trung Bình</a:t>
            </a:r>
            <a:endParaRPr lang="en-US" sz="1950" dirty="0"/>
          </a:p>
        </p:txBody>
      </p:sp>
      <p:sp>
        <p:nvSpPr>
          <p:cNvPr id="12" name="Text 6"/>
          <p:cNvSpPr/>
          <p:nvPr/>
        </p:nvSpPr>
        <p:spPr>
          <a:xfrm>
            <a:off x="7419618" y="5203150"/>
            <a:ext cx="6534150" cy="618649"/>
          </a:xfrm>
          <a:prstGeom prst="rect">
            <a:avLst/>
          </a:prstGeom>
          <a:noFill/>
          <a:ln/>
        </p:spPr>
        <p:txBody>
          <a:bodyPr wrap="square" lIns="0" tIns="0" rIns="0" bIns="0" rtlCol="0" anchor="t"/>
          <a:lstStyle/>
          <a:p>
            <a:pPr marL="0" indent="0" algn="l">
              <a:lnSpc>
                <a:spcPts val="2400"/>
              </a:lnSpc>
              <a:buNone/>
            </a:pPr>
            <a:r>
              <a:rPr lang="en-US" dirty="0">
                <a:solidFill>
                  <a:srgbClr val="272525"/>
                </a:solidFill>
                <a:ea typeface="Inter" pitchFamily="34" charset="-122"/>
                <a:cs typeface="Inter" pitchFamily="34" charset="-120"/>
              </a:rPr>
              <a:t>Lọc trung bình thay thế mỗi điểm ảnh bằng giá trị trung bình của các điểm ảnh lân cận.</a:t>
            </a:r>
            <a:endParaRPr lang="en-US" dirty="0"/>
          </a:p>
        </p:txBody>
      </p:sp>
      <p:pic>
        <p:nvPicPr>
          <p:cNvPr id="13" name="Image 4" descr="preencoded.png"/>
          <p:cNvPicPr>
            <a:picLocks noChangeAspect="1"/>
          </p:cNvPicPr>
          <p:nvPr/>
        </p:nvPicPr>
        <p:blipFill>
          <a:blip r:embed="rId6"/>
          <a:stretch>
            <a:fillRect/>
          </a:stretch>
        </p:blipFill>
        <p:spPr>
          <a:xfrm>
            <a:off x="6163032" y="6123623"/>
            <a:ext cx="966668" cy="1546741"/>
          </a:xfrm>
          <a:prstGeom prst="rect">
            <a:avLst/>
          </a:prstGeom>
        </p:spPr>
      </p:pic>
      <p:sp>
        <p:nvSpPr>
          <p:cNvPr id="14" name="Text 7"/>
          <p:cNvSpPr/>
          <p:nvPr/>
        </p:nvSpPr>
        <p:spPr>
          <a:xfrm>
            <a:off x="7419618" y="6316861"/>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ea typeface="Petrona Bold" pitchFamily="34" charset="-122"/>
                <a:cs typeface="Petrona Bold" pitchFamily="34" charset="-120"/>
              </a:rPr>
              <a:t>Ứng Dụng</a:t>
            </a:r>
            <a:endParaRPr lang="en-US" sz="1950" dirty="0"/>
          </a:p>
        </p:txBody>
      </p:sp>
      <p:sp>
        <p:nvSpPr>
          <p:cNvPr id="15" name="Text 8"/>
          <p:cNvSpPr/>
          <p:nvPr/>
        </p:nvSpPr>
        <p:spPr>
          <a:xfrm>
            <a:off x="7419618" y="6749891"/>
            <a:ext cx="6534150" cy="61864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ea typeface="Inter" pitchFamily="34" charset="-122"/>
                <a:cs typeface="Inter" pitchFamily="34" charset="-120"/>
              </a:rPr>
              <a:t>Lọc trung bình được ứng dụng rộng rãi trong nhiều lĩnh vực như xử lý ảnh y tế, nhận diện khuôn mặt, thị giác máy.</a:t>
            </a:r>
            <a:endParaRPr lang="en-US" sz="1500" dirty="0"/>
          </a:p>
        </p:txBody>
      </p:sp>
      <p:pic>
        <p:nvPicPr>
          <p:cNvPr id="16" name="Picture 15">
            <a:extLst>
              <a:ext uri="{FF2B5EF4-FFF2-40B4-BE49-F238E27FC236}">
                <a16:creationId xmlns:a16="http://schemas.microsoft.com/office/drawing/2014/main" id="{3ABAF586-36BE-4F77-A626-886E6144BD48}"/>
              </a:ext>
            </a:extLst>
          </p:cNvPr>
          <p:cNvPicPr>
            <a:picLocks noChangeAspect="1"/>
          </p:cNvPicPr>
          <p:nvPr/>
        </p:nvPicPr>
        <p:blipFill rotWithShape="1">
          <a:blip r:embed="rId7"/>
          <a:srcRect r="60834"/>
          <a:stretch/>
        </p:blipFill>
        <p:spPr>
          <a:xfrm>
            <a:off x="1167448" y="1208458"/>
            <a:ext cx="3233750" cy="3075948"/>
          </a:xfrm>
          <a:prstGeom prst="rect">
            <a:avLst/>
          </a:prstGeom>
        </p:spPr>
      </p:pic>
      <p:pic>
        <p:nvPicPr>
          <p:cNvPr id="17" name="Picture 16">
            <a:extLst>
              <a:ext uri="{FF2B5EF4-FFF2-40B4-BE49-F238E27FC236}">
                <a16:creationId xmlns:a16="http://schemas.microsoft.com/office/drawing/2014/main" id="{FB6CD774-DD67-4F29-83A4-A2EE0C773147}"/>
              </a:ext>
            </a:extLst>
          </p:cNvPr>
          <p:cNvPicPr>
            <a:picLocks noChangeAspect="1"/>
          </p:cNvPicPr>
          <p:nvPr/>
        </p:nvPicPr>
        <p:blipFill rotWithShape="1">
          <a:blip r:embed="rId7"/>
          <a:srcRect l="58748" b="-3152"/>
          <a:stretch/>
        </p:blipFill>
        <p:spPr>
          <a:xfrm>
            <a:off x="1280725" y="4824311"/>
            <a:ext cx="3314523" cy="3087702"/>
          </a:xfrm>
          <a:prstGeom prst="rect">
            <a:avLst/>
          </a:prstGeom>
        </p:spPr>
      </p:pic>
      <p:sp>
        <p:nvSpPr>
          <p:cNvPr id="18" name="Arrow: Down 17">
            <a:extLst>
              <a:ext uri="{FF2B5EF4-FFF2-40B4-BE49-F238E27FC236}">
                <a16:creationId xmlns:a16="http://schemas.microsoft.com/office/drawing/2014/main" id="{38E3CB6E-EA92-4CEB-AA72-6371004205D2}"/>
              </a:ext>
            </a:extLst>
          </p:cNvPr>
          <p:cNvSpPr/>
          <p:nvPr/>
        </p:nvSpPr>
        <p:spPr>
          <a:xfrm>
            <a:off x="2485980" y="4216546"/>
            <a:ext cx="596685" cy="7206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63032" y="559118"/>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LỌC TRUNG BÌNH</a:t>
            </a:r>
            <a:endParaRPr lang="en-US" sz="395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9D6C1AD-BE5D-47B5-AAF2-B524EED963A6}"/>
                  </a:ext>
                </a:extLst>
              </p:cNvPr>
              <p:cNvSpPr txBox="1"/>
              <p:nvPr/>
            </p:nvSpPr>
            <p:spPr>
              <a:xfrm>
                <a:off x="3291840" y="1747458"/>
                <a:ext cx="4303776" cy="876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𝑔</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𝑚</m:t>
                          </m:r>
                          <m:r>
                            <a:rPr lang="en-US" i="0">
                              <a:latin typeface="Cambria Math" panose="02040503050406030204" pitchFamily="18" charset="0"/>
                            </a:rPr>
                            <m:t>∗</m:t>
                          </m:r>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𝑠</m:t>
                          </m:r>
                          <m:r>
                            <a:rPr lang="en-US" i="0">
                              <a:latin typeface="Cambria Math" panose="02040503050406030204" pitchFamily="18" charset="0"/>
                            </a:rPr>
                            <m:t>=−</m:t>
                          </m:r>
                          <m:r>
                            <a:rPr lang="en-US" i="1">
                              <a:latin typeface="Cambria Math" panose="02040503050406030204" pitchFamily="18" charset="0"/>
                            </a:rPr>
                            <m:t>𝑎</m:t>
                          </m:r>
                        </m:sub>
                        <m:sup>
                          <m:r>
                            <a:rPr lang="en-US" i="1">
                              <a:latin typeface="Cambria Math" panose="02040503050406030204" pitchFamily="18" charset="0"/>
                            </a:rPr>
                            <m:t>𝑎</m:t>
                          </m:r>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𝑏</m:t>
                              </m:r>
                            </m:sub>
                            <m:sup>
                              <m:r>
                                <a:rPr lang="en-US" i="1">
                                  <a:latin typeface="Cambria Math" panose="02040503050406030204" pitchFamily="18" charset="0"/>
                                </a:rPr>
                                <m:t>𝑏</m:t>
                              </m:r>
                            </m:sup>
                            <m:e>
                              <m:r>
                                <a:rPr lang="en-US" i="1">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𝑠</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𝑡</m:t>
                                  </m:r>
                                </m:e>
                              </m:d>
                            </m:e>
                          </m:nary>
                        </m:e>
                      </m:nary>
                    </m:oMath>
                  </m:oMathPara>
                </a14:m>
                <a:endParaRPr lang="en-US"/>
              </a:p>
            </p:txBody>
          </p:sp>
        </mc:Choice>
        <mc:Fallback>
          <p:sp>
            <p:nvSpPr>
              <p:cNvPr id="21" name="TextBox 20">
                <a:extLst>
                  <a:ext uri="{FF2B5EF4-FFF2-40B4-BE49-F238E27FC236}">
                    <a16:creationId xmlns:a16="http://schemas.microsoft.com/office/drawing/2014/main" id="{19D6C1AD-BE5D-47B5-AAF2-B524EED963A6}"/>
                  </a:ext>
                </a:extLst>
              </p:cNvPr>
              <p:cNvSpPr txBox="1">
                <a:spLocks noRot="1" noChangeAspect="1" noMove="1" noResize="1" noEditPoints="1" noAdjustHandles="1" noChangeArrowheads="1" noChangeShapeType="1" noTextEdit="1"/>
              </p:cNvSpPr>
              <p:nvPr/>
            </p:nvSpPr>
            <p:spPr>
              <a:xfrm>
                <a:off x="3291840" y="1747458"/>
                <a:ext cx="4303776" cy="876843"/>
              </a:xfrm>
              <a:prstGeom prst="rect">
                <a:avLst/>
              </a:prstGeom>
              <a:blipFill>
                <a:blip r:embed="rId3"/>
                <a:stretch>
                  <a:fillRect/>
                </a:stretch>
              </a:blipFill>
            </p:spPr>
            <p:txBody>
              <a:bodyPr/>
              <a:lstStyle/>
              <a:p>
                <a:r>
                  <a:rPr lang="en-US">
                    <a:noFill/>
                  </a:rPr>
                  <a:t> </a:t>
                </a:r>
              </a:p>
            </p:txBody>
          </p:sp>
        </mc:Fallback>
      </mc:AlternateContent>
      <p:sp>
        <p:nvSpPr>
          <p:cNvPr id="22" name="Text 1">
            <a:extLst>
              <a:ext uri="{FF2B5EF4-FFF2-40B4-BE49-F238E27FC236}">
                <a16:creationId xmlns:a16="http://schemas.microsoft.com/office/drawing/2014/main" id="{8E7E62D7-DEE1-4E10-BC3E-A9BD347ABFBF}"/>
              </a:ext>
            </a:extLst>
          </p:cNvPr>
          <p:cNvSpPr/>
          <p:nvPr/>
        </p:nvSpPr>
        <p:spPr>
          <a:xfrm>
            <a:off x="1728621" y="2006512"/>
            <a:ext cx="1368147" cy="358735"/>
          </a:xfrm>
          <a:prstGeom prst="rect">
            <a:avLst/>
          </a:prstGeom>
          <a:noFill/>
          <a:ln/>
        </p:spPr>
        <p:txBody>
          <a:bodyPr wrap="none" lIns="0" tIns="0" rIns="0" bIns="0" rtlCol="0" anchor="t"/>
          <a:lstStyle/>
          <a:p>
            <a:pPr marL="0" indent="0" algn="l">
              <a:lnSpc>
                <a:spcPts val="2800"/>
              </a:lnSpc>
              <a:buNone/>
            </a:pPr>
            <a:r>
              <a:rPr lang="en-US" sz="2250" b="1">
                <a:solidFill>
                  <a:srgbClr val="272525"/>
                </a:solidFill>
                <a:ea typeface="Petrona Bold" pitchFamily="34" charset="-122"/>
                <a:cs typeface="Petrona Bold" pitchFamily="34" charset="-120"/>
              </a:rPr>
              <a:t>Công thức:</a:t>
            </a:r>
            <a:endParaRPr lang="en-US" sz="2250" dirty="0"/>
          </a:p>
        </p:txBody>
      </p:sp>
      <p:pic>
        <p:nvPicPr>
          <p:cNvPr id="23" name="Picture 22">
            <a:extLst>
              <a:ext uri="{FF2B5EF4-FFF2-40B4-BE49-F238E27FC236}">
                <a16:creationId xmlns:a16="http://schemas.microsoft.com/office/drawing/2014/main" id="{97270C23-F02A-4E3B-8E79-7DA8E24F913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812" y="3083823"/>
            <a:ext cx="6589776" cy="3757676"/>
          </a:xfrm>
          <a:prstGeom prst="rect">
            <a:avLst/>
          </a:prstGeom>
          <a:noFill/>
          <a:ln>
            <a:noFill/>
          </a:ln>
        </p:spPr>
      </p:pic>
      <p:sp>
        <p:nvSpPr>
          <p:cNvPr id="25" name="Text 1">
            <a:extLst>
              <a:ext uri="{FF2B5EF4-FFF2-40B4-BE49-F238E27FC236}">
                <a16:creationId xmlns:a16="http://schemas.microsoft.com/office/drawing/2014/main" id="{48580BC3-F51B-4CA0-A971-30F1BE149E73}"/>
              </a:ext>
            </a:extLst>
          </p:cNvPr>
          <p:cNvSpPr/>
          <p:nvPr/>
        </p:nvSpPr>
        <p:spPr>
          <a:xfrm>
            <a:off x="1851256" y="6942285"/>
            <a:ext cx="4729687" cy="358735"/>
          </a:xfrm>
          <a:prstGeom prst="rect">
            <a:avLst/>
          </a:prstGeom>
          <a:noFill/>
          <a:ln/>
        </p:spPr>
        <p:txBody>
          <a:bodyPr wrap="none" lIns="0" tIns="0" rIns="0" bIns="0" rtlCol="0" anchor="t"/>
          <a:lstStyle/>
          <a:p>
            <a:pPr marL="0" indent="0" algn="l">
              <a:lnSpc>
                <a:spcPts val="2800"/>
              </a:lnSpc>
              <a:buNone/>
            </a:pPr>
            <a:r>
              <a:rPr lang="vi-VN" sz="1400">
                <a:solidFill>
                  <a:srgbClr val="272525"/>
                </a:solidFill>
                <a:ea typeface="Petrona Bold" pitchFamily="34" charset="-122"/>
                <a:cs typeface="Petrona Bold" pitchFamily="34" charset="-120"/>
              </a:rPr>
              <a:t>Ảnh minh họa trước và sau khi thực hiện lọc trung bình</a:t>
            </a:r>
            <a:endParaRPr lang="en-US" sz="140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sp>
        <p:nvSpPr>
          <p:cNvPr id="28" name="Text 2">
            <a:extLst>
              <a:ext uri="{FF2B5EF4-FFF2-40B4-BE49-F238E27FC236}">
                <a16:creationId xmlns:a16="http://schemas.microsoft.com/office/drawing/2014/main" id="{D74C0D55-B2A8-4100-9BE7-C59917A94A2A}"/>
              </a:ext>
            </a:extLst>
          </p:cNvPr>
          <p:cNvSpPr/>
          <p:nvPr/>
        </p:nvSpPr>
        <p:spPr>
          <a:xfrm>
            <a:off x="7869936" y="2544614"/>
            <a:ext cx="5862112" cy="5015459"/>
          </a:xfrm>
          <a:prstGeom prst="rect">
            <a:avLst/>
          </a:prstGeom>
          <a:noFill/>
          <a:ln/>
        </p:spPr>
        <p:txBody>
          <a:bodyPr wrap="square" lIns="0" tIns="0" rIns="0" bIns="0" rtlCol="0" anchor="ctr"/>
          <a:lstStyle/>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Giảm nhiễu: Hiệu quả trong xử lý nhiễu Gaussian, nhiễu muối tiêu, giúp cải thiện chất lượng hình ảnh trong điều kiện thiếu sáng hoặc cảm biến kém.</a:t>
            </a:r>
            <a:endParaRPr lang="en-US" sz="1750">
              <a:solidFill>
                <a:srgbClr val="272525"/>
              </a:solidFill>
              <a:ea typeface="Inter" pitchFamily="34" charset="-122"/>
              <a:cs typeface="Inter" pitchFamily="34" charset="-120"/>
            </a:endParaRPr>
          </a:p>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Làm mịn ảnh: Loại bỏ hạt nhiễu, tạo hiệu ứng mượt mà, hỗ trợ thiết kế đồ họa và xử lý chân dung.</a:t>
            </a:r>
            <a:endParaRPr lang="en-US" sz="1750">
              <a:solidFill>
                <a:srgbClr val="272525"/>
              </a:solidFill>
              <a:ea typeface="Inter" pitchFamily="34" charset="-122"/>
              <a:cs typeface="Inter" pitchFamily="34" charset="-120"/>
            </a:endParaRPr>
          </a:p>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Tiền xử lý cho phát hiện cạnh: Giảm nhiễu tần số cao, cải thiện độ chính xác của các thuật toán Sobel, Canny, Laplacian.</a:t>
            </a:r>
            <a:endParaRPr lang="en-US" sz="1750">
              <a:solidFill>
                <a:srgbClr val="272525"/>
              </a:solidFill>
              <a:ea typeface="Inter" pitchFamily="34" charset="-122"/>
              <a:cs typeface="Inter" pitchFamily="34" charset="-120"/>
            </a:endParaRPr>
          </a:p>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Giảm mẫu (Downsampling): Giữ nguyên đặc trưng quan trọng khi giảm kích thước ảnh, tối ưu tài nguyên tính toán.</a:t>
            </a:r>
            <a:endParaRPr lang="en-US" sz="1750">
              <a:solidFill>
                <a:srgbClr val="272525"/>
              </a:solidFill>
              <a:ea typeface="Inter" pitchFamily="34" charset="-122"/>
              <a:cs typeface="Inter" pitchFamily="34" charset="-120"/>
            </a:endParaRPr>
          </a:p>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Ứng dụng trong y tế: Cải thiện hình ảnh X-quang, siêu âm, CT, hỗ trợ chẩn đoán chính xác hơn.</a:t>
            </a:r>
            <a:endParaRPr lang="en-US" sz="1750" dirty="0"/>
          </a:p>
        </p:txBody>
      </p:sp>
    </p:spTree>
    <p:extLst>
      <p:ext uri="{BB962C8B-B14F-4D97-AF65-F5344CB8AC3E}">
        <p14:creationId xmlns:p14="http://schemas.microsoft.com/office/powerpoint/2010/main" val="629532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63032" y="559118"/>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MÔ TẢ BÀI TOÁN</a:t>
            </a:r>
            <a:endParaRPr lang="en-US" sz="3950" dirty="0"/>
          </a:p>
        </p:txBody>
      </p:sp>
      <p:sp>
        <p:nvSpPr>
          <p:cNvPr id="21" name="TextBox 20">
            <a:extLst>
              <a:ext uri="{FF2B5EF4-FFF2-40B4-BE49-F238E27FC236}">
                <a16:creationId xmlns:a16="http://schemas.microsoft.com/office/drawing/2014/main" id="{19D6C1AD-BE5D-47B5-AAF2-B524EED963A6}"/>
              </a:ext>
            </a:extLst>
          </p:cNvPr>
          <p:cNvSpPr txBox="1"/>
          <p:nvPr/>
        </p:nvSpPr>
        <p:spPr>
          <a:xfrm>
            <a:off x="838200" y="2156460"/>
            <a:ext cx="7002780" cy="4618059"/>
          </a:xfrm>
          <a:prstGeom prst="rect">
            <a:avLst/>
          </a:prstGeom>
          <a:noFill/>
        </p:spPr>
        <p:txBody>
          <a:bodyPr wrap="square">
            <a:spAutoFit/>
          </a:bodyPr>
          <a:lstStyle/>
          <a:p>
            <a:pPr>
              <a:lnSpc>
                <a:spcPct val="150000"/>
              </a:lnSpc>
            </a:pPr>
            <a:r>
              <a:rPr lang="vi-VN">
                <a:ea typeface="Calibri" panose="020F0502020204030204" pitchFamily="34" charset="0"/>
                <a:cs typeface="Calibri" panose="020F0502020204030204" pitchFamily="34" charset="0"/>
              </a:rPr>
              <a:t>Nhiễu trong xử lý ảnh số là yếu tố không mong muốn, làm giảm chất lượng hình ảnh, gây khó khăn cho việc phân tích và nhận diện chi tiết. Các loại nhiễu phổ biến gồm:</a:t>
            </a:r>
            <a:endParaRPr lang="en-US">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a:ea typeface="Calibri" panose="020F0502020204030204" pitchFamily="34" charset="0"/>
                <a:cs typeface="Calibri" panose="020F0502020204030204" pitchFamily="34" charset="0"/>
              </a:rPr>
              <a:t>Nhiễu Gaussian: Phân bố chuẩn, xuất hiện do cảm biến hoặc quá trình truyền tải.</a:t>
            </a:r>
            <a:endParaRPr lang="en-US">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a:ea typeface="Calibri" panose="020F0502020204030204" pitchFamily="34" charset="0"/>
                <a:cs typeface="Calibri" panose="020F0502020204030204" pitchFamily="34" charset="0"/>
              </a:rPr>
              <a:t>Nhiễu muối tiêu: Điểm trắng/đen ngẫu nhiên.</a:t>
            </a:r>
            <a:endParaRPr lang="en-US">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a:ea typeface="Calibri" panose="020F0502020204030204" pitchFamily="34" charset="0"/>
                <a:cs typeface="Calibri" panose="020F0502020204030204" pitchFamily="34" charset="0"/>
              </a:rPr>
              <a:t>Nhiễu Poisson &amp; nhiễu</a:t>
            </a:r>
            <a:r>
              <a:rPr lang="en-US">
                <a:ea typeface="Calibri" panose="020F0502020204030204" pitchFamily="34" charset="0"/>
                <a:cs typeface="Calibri" panose="020F0502020204030204" pitchFamily="34" charset="0"/>
              </a:rPr>
              <a:t> </a:t>
            </a:r>
            <a:r>
              <a:rPr lang="en-US">
                <a:latin typeface="Arial" panose="020B0604020202020204" pitchFamily="34" charset="0"/>
                <a:ea typeface="Calibri" panose="020F0502020204030204" pitchFamily="34" charset="0"/>
                <a:cs typeface="Arial" panose="020B0604020202020204" pitchFamily="34" charset="0"/>
              </a:rPr>
              <a:t>mã hóa</a:t>
            </a:r>
            <a:r>
              <a:rPr lang="vi-VN">
                <a:latin typeface="Arial" panose="020B0604020202020204" pitchFamily="34" charset="0"/>
                <a:ea typeface="Calibri" panose="020F0502020204030204" pitchFamily="34" charset="0"/>
                <a:cs typeface="Arial" panose="020B0604020202020204" pitchFamily="34" charset="0"/>
              </a:rPr>
              <a:t> </a:t>
            </a:r>
            <a:r>
              <a:rPr lang="vi-VN">
                <a:ea typeface="Calibri" panose="020F0502020204030204" pitchFamily="34" charset="0"/>
                <a:cs typeface="Calibri" panose="020F0502020204030204" pitchFamily="34" charset="0"/>
              </a:rPr>
              <a:t>: Xuất hiện trong môi trường ánh sáng yếu hoặc cảm biến có độ nhạy kém.</a:t>
            </a:r>
            <a:endParaRPr lang="en-US">
              <a:ea typeface="Calibri" panose="020F0502020204030204" pitchFamily="34" charset="0"/>
              <a:cs typeface="Calibri" panose="020F0502020204030204" pitchFamily="34" charset="0"/>
            </a:endParaRPr>
          </a:p>
          <a:p>
            <a:pPr>
              <a:lnSpc>
                <a:spcPct val="150000"/>
              </a:lnSpc>
            </a:pPr>
            <a:r>
              <a:rPr lang="vi-VN">
                <a:ea typeface="Calibri" panose="020F0502020204030204" pitchFamily="34" charset="0"/>
                <a:cs typeface="Calibri" panose="020F0502020204030204" pitchFamily="34" charset="0"/>
              </a:rPr>
              <a:t>Mục tiêu nghiên cứu: Sử dụng lọc trung bình để giảm nhiễu trong khi bảo toàn cấu trúc và chi tiết ảnh. Hiệu quả được đánh giá dựa trên PSNR và SSIM, với các kích thước mặt nạ khác nhau.</a:t>
            </a:r>
            <a:endParaRPr lang="en-US">
              <a:ea typeface="Calibri" panose="020F0502020204030204" pitchFamily="34" charset="0"/>
              <a:cs typeface="Calibri" panose="020F0502020204030204" pitchFamily="34" charset="0"/>
            </a:endParaRPr>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pic>
        <p:nvPicPr>
          <p:cNvPr id="10" name="Picture 9">
            <a:extLst>
              <a:ext uri="{FF2B5EF4-FFF2-40B4-BE49-F238E27FC236}">
                <a16:creationId xmlns:a16="http://schemas.microsoft.com/office/drawing/2014/main" id="{AFD35A55-DCAC-46B6-A892-B0F35B17981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7625" y="2458571"/>
            <a:ext cx="3218180" cy="4013835"/>
          </a:xfrm>
          <a:prstGeom prst="rect">
            <a:avLst/>
          </a:prstGeom>
          <a:noFill/>
          <a:ln>
            <a:noFill/>
          </a:ln>
        </p:spPr>
      </p:pic>
      <p:sp>
        <p:nvSpPr>
          <p:cNvPr id="2" name="TextBox 1">
            <a:extLst>
              <a:ext uri="{FF2B5EF4-FFF2-40B4-BE49-F238E27FC236}">
                <a16:creationId xmlns:a16="http://schemas.microsoft.com/office/drawing/2014/main" id="{7BD06186-1ADE-4037-A95C-77A651290C40}"/>
              </a:ext>
            </a:extLst>
          </p:cNvPr>
          <p:cNvSpPr txBox="1"/>
          <p:nvPr/>
        </p:nvSpPr>
        <p:spPr>
          <a:xfrm>
            <a:off x="9798605" y="6666468"/>
            <a:ext cx="3302713" cy="307777"/>
          </a:xfrm>
          <a:prstGeom prst="rect">
            <a:avLst/>
          </a:prstGeom>
          <a:noFill/>
        </p:spPr>
        <p:txBody>
          <a:bodyPr wrap="square" rtlCol="0">
            <a:spAutoFit/>
          </a:bodyPr>
          <a:lstStyle/>
          <a:p>
            <a:pPr algn="just"/>
            <a:r>
              <a:rPr lang="en-US" sz="1400">
                <a:effectLst/>
                <a:latin typeface="Times New Roman" panose="02020603050405020304" pitchFamily="18" charset="0"/>
                <a:ea typeface="Times New Roman" panose="02020603050405020304" pitchFamily="18" charset="0"/>
              </a:rPr>
              <a:t>Ảnh đầu vào bị nhiễu Gaussian (input)</a:t>
            </a:r>
            <a:endParaRPr lang="en-US" sz="1400"/>
          </a:p>
        </p:txBody>
      </p:sp>
    </p:spTree>
    <p:extLst>
      <p:ext uri="{BB962C8B-B14F-4D97-AF65-F5344CB8AC3E}">
        <p14:creationId xmlns:p14="http://schemas.microsoft.com/office/powerpoint/2010/main" val="3825932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84011" y="819237"/>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SƠ ĐỒ KHỐI</a:t>
            </a:r>
            <a:endParaRPr lang="en-US" sz="3950" dirty="0"/>
          </a:p>
        </p:txBody>
      </p:sp>
      <p:sp>
        <p:nvSpPr>
          <p:cNvPr id="21" name="TextBox 20">
            <a:extLst>
              <a:ext uri="{FF2B5EF4-FFF2-40B4-BE49-F238E27FC236}">
                <a16:creationId xmlns:a16="http://schemas.microsoft.com/office/drawing/2014/main" id="{19D6C1AD-BE5D-47B5-AAF2-B524EED963A6}"/>
              </a:ext>
            </a:extLst>
          </p:cNvPr>
          <p:cNvSpPr txBox="1"/>
          <p:nvPr/>
        </p:nvSpPr>
        <p:spPr>
          <a:xfrm>
            <a:off x="5769460" y="2204702"/>
            <a:ext cx="7818940" cy="5027017"/>
          </a:xfrm>
          <a:prstGeom prst="rect">
            <a:avLst/>
          </a:prstGeom>
          <a:noFill/>
        </p:spPr>
        <p:txBody>
          <a:bodyPr wrap="square">
            <a:spAutoFit/>
          </a:bodyPr>
          <a:lstStyle/>
          <a:p>
            <a:pPr>
              <a:lnSpc>
                <a:spcPct val="150000"/>
              </a:lnSpc>
            </a:pPr>
            <a:r>
              <a:rPr lang="vi-VN">
                <a:ea typeface="Calibri" panose="020F0502020204030204" pitchFamily="34" charset="0"/>
                <a:cs typeface="Calibri" panose="020F0502020204030204" pitchFamily="34" charset="0"/>
              </a:rPr>
              <a:t>Bước 1: Nhập ảnh đầu vào (Input): Ảnh có thể là màu hoặc xám, chứa các mức nhiễu khác nhau. Hệ thống nhận diện định dạng ảnh và chuẩn bị xử lý.</a:t>
            </a:r>
          </a:p>
          <a:p>
            <a:pPr>
              <a:lnSpc>
                <a:spcPct val="150000"/>
              </a:lnSpc>
            </a:pPr>
            <a:r>
              <a:rPr lang="vi-VN">
                <a:ea typeface="Calibri" panose="020F0502020204030204" pitchFamily="34" charset="0"/>
                <a:cs typeface="Calibri" panose="020F0502020204030204" pitchFamily="34" charset="0"/>
              </a:rPr>
              <a:t>Bước 2: Chuyển đổi ảnh sang ảnh xám (nếu cần): Ảnh màu được chuyển sang ảnh xám để đơn giản hóa dữ liệu, tối ưu hiệu suất và tập trung vào cấu trúc ảnh.</a:t>
            </a:r>
          </a:p>
          <a:p>
            <a:pPr>
              <a:lnSpc>
                <a:spcPct val="150000"/>
              </a:lnSpc>
            </a:pPr>
            <a:r>
              <a:rPr lang="vi-VN">
                <a:ea typeface="Calibri" panose="020F0502020204030204" pitchFamily="34" charset="0"/>
                <a:cs typeface="Calibri" panose="020F0502020204030204" pitchFamily="34" charset="0"/>
              </a:rPr>
              <a:t>Bước 3: Thêm Padding: Để bộ lọc hoạt động trên toàn bộ ảnh, padding được thêm vào vùng biên, được đặt là 0 để giữ tính nhất quán.</a:t>
            </a:r>
          </a:p>
          <a:p>
            <a:pPr>
              <a:lnSpc>
                <a:spcPct val="150000"/>
              </a:lnSpc>
            </a:pPr>
            <a:r>
              <a:rPr lang="vi-VN">
                <a:ea typeface="Calibri" panose="020F0502020204030204" pitchFamily="34" charset="0"/>
                <a:cs typeface="Calibri" panose="020F0502020204030204" pitchFamily="34" charset="0"/>
              </a:rPr>
              <a:t>Bước 4: Áp dụng bộ lọc trung bình: Mặt nạ 3×3, 5×5 hoặc 7×7 quét qua ảnh, tính trung bình các điểm lân cận để giảm nhiễu và làm mịn ảnh.</a:t>
            </a:r>
          </a:p>
          <a:p>
            <a:pPr>
              <a:lnSpc>
                <a:spcPct val="150000"/>
              </a:lnSpc>
            </a:pPr>
            <a:r>
              <a:rPr lang="vi-VN">
                <a:ea typeface="Calibri" panose="020F0502020204030204" pitchFamily="34" charset="0"/>
                <a:cs typeface="Calibri" panose="020F0502020204030204" pitchFamily="34" charset="0"/>
              </a:rPr>
              <a:t>Bước 5: Xuất ảnh kết quả (Output): Ảnh sau xử lý có mức nhiễu thấp hơn, mịn hơn mà vẫn giữ được các chi tiết quan trọng.</a:t>
            </a:r>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sp>
        <p:nvSpPr>
          <p:cNvPr id="2" name="TextBox 1">
            <a:extLst>
              <a:ext uri="{FF2B5EF4-FFF2-40B4-BE49-F238E27FC236}">
                <a16:creationId xmlns:a16="http://schemas.microsoft.com/office/drawing/2014/main" id="{7BD06186-1ADE-4037-A95C-77A651290C40}"/>
              </a:ext>
            </a:extLst>
          </p:cNvPr>
          <p:cNvSpPr txBox="1"/>
          <p:nvPr/>
        </p:nvSpPr>
        <p:spPr>
          <a:xfrm>
            <a:off x="768812" y="6854885"/>
            <a:ext cx="3302713" cy="376834"/>
          </a:xfrm>
          <a:prstGeom prst="rect">
            <a:avLst/>
          </a:prstGeom>
          <a:noFill/>
        </p:spPr>
        <p:txBody>
          <a:bodyPr wrap="square" rtlCol="0">
            <a:spAutoFit/>
          </a:bodyPr>
          <a:lstStyle/>
          <a:p>
            <a:pPr marL="0" marR="0" algn="ctr">
              <a:lnSpc>
                <a:spcPct val="150000"/>
              </a:lnSpc>
              <a:spcBef>
                <a:spcPts val="600"/>
              </a:spcBef>
              <a:spcAft>
                <a:spcPts val="600"/>
              </a:spcAft>
            </a:pPr>
            <a:r>
              <a:rPr lang="en-US" sz="1400">
                <a:effectLst/>
                <a:latin typeface="Times New Roman" panose="02020603050405020304" pitchFamily="18" charset="0"/>
                <a:ea typeface="Times New Roman" panose="02020603050405020304" pitchFamily="18" charset="0"/>
              </a:rPr>
              <a:t>Sơ đồ khối của kỹ thuật lọc trung bình</a:t>
            </a:r>
          </a:p>
        </p:txBody>
      </p:sp>
      <p:pic>
        <p:nvPicPr>
          <p:cNvPr id="7" name="Picture 6">
            <a:extLst>
              <a:ext uri="{FF2B5EF4-FFF2-40B4-BE49-F238E27FC236}">
                <a16:creationId xmlns:a16="http://schemas.microsoft.com/office/drawing/2014/main" id="{4FBBC083-7A71-4958-BDEC-75521B12662E}"/>
              </a:ext>
            </a:extLst>
          </p:cNvPr>
          <p:cNvPicPr/>
          <p:nvPr/>
        </p:nvPicPr>
        <p:blipFill>
          <a:blip r:embed="rId3">
            <a:extLst>
              <a:ext uri="{28A0092B-C50C-407E-A947-70E740481C1C}">
                <a14:useLocalDpi xmlns:a14="http://schemas.microsoft.com/office/drawing/2010/main" val="0"/>
              </a:ext>
            </a:extLst>
          </a:blip>
          <a:stretch>
            <a:fillRect/>
          </a:stretch>
        </p:blipFill>
        <p:spPr>
          <a:xfrm>
            <a:off x="796392" y="705188"/>
            <a:ext cx="3440328" cy="6259491"/>
          </a:xfrm>
          <a:prstGeom prst="rect">
            <a:avLst/>
          </a:prstGeom>
        </p:spPr>
      </p:pic>
    </p:spTree>
    <p:extLst>
      <p:ext uri="{BB962C8B-B14F-4D97-AF65-F5344CB8AC3E}">
        <p14:creationId xmlns:p14="http://schemas.microsoft.com/office/powerpoint/2010/main" val="146195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2231</Words>
  <Application>Microsoft Office PowerPoint</Application>
  <PresentationFormat>Custom</PresentationFormat>
  <Paragraphs>153</Paragraphs>
  <Slides>18</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Calibri Light</vt:lpstr>
      <vt:lpstr>Times New Roman</vt:lpstr>
      <vt:lpstr>Wingdings</vt:lpstr>
      <vt:lpstr>Cambria Math</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ẢNH CHÂN DUNG BỊ NHIỄU GAUSSIAN NHẸ </vt:lpstr>
      <vt:lpstr>ẢNH CHÂN DUNG BỊ NHIỄU GAUSSIAN NHẸ </vt:lpstr>
      <vt:lpstr>ẢNH CHÂN DUNG BỊ NHIỄU GAUSSIAN NẶNG </vt:lpstr>
      <vt:lpstr>ẢNH CHÂN DUNG BỊ NHIỄU GAUSSIAN NẶNG </vt:lpstr>
      <vt:lpstr>ĐÁNH GIÁ QUA CHỈ SỐ PSNR</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Nguyễn Thanh Hiếu</cp:lastModifiedBy>
  <cp:revision>16</cp:revision>
  <dcterms:created xsi:type="dcterms:W3CDTF">2025-01-08T19:23:56Z</dcterms:created>
  <dcterms:modified xsi:type="dcterms:W3CDTF">2025-01-08T20:59:48Z</dcterms:modified>
</cp:coreProperties>
</file>